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2" r:id="rId5"/>
  </p:sldMasterIdLst>
  <p:notesMasterIdLst>
    <p:notesMasterId r:id="rId14"/>
  </p:notesMasterIdLst>
  <p:sldIdLst>
    <p:sldId id="257" r:id="rId6"/>
    <p:sldId id="1589" r:id="rId7"/>
    <p:sldId id="1586" r:id="rId8"/>
    <p:sldId id="1590" r:id="rId9"/>
    <p:sldId id="1592" r:id="rId10"/>
    <p:sldId id="1588" r:id="rId11"/>
    <p:sldId id="1596" r:id="rId12"/>
    <p:sldId id="1595" r:id="rId13"/>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EFP" initials="BA"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009900"/>
    <a:srgbClr val="006600"/>
    <a:srgbClr val="000000"/>
    <a:srgbClr val="CCFF33"/>
    <a:srgbClr val="CCCC00"/>
    <a:srgbClr val="99FF99"/>
    <a:srgbClr val="CCFFCC"/>
    <a:srgbClr val="CC00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Estilo Médio 2 - Destaqu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06799F8-075E-4A3A-A7F6-7FBC6576F1A4}" styleName="Estilo com Tema 2 - Destaque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51" autoAdjust="0"/>
    <p:restoredTop sz="83431" autoAdjust="0"/>
  </p:normalViewPr>
  <p:slideViewPr>
    <p:cSldViewPr snapToGrid="0">
      <p:cViewPr varScale="1">
        <p:scale>
          <a:sx n="66" d="100"/>
          <a:sy n="66" d="100"/>
        </p:scale>
        <p:origin x="810" y="6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36091D-12EF-44F0-A8B2-63BAF9A8F944}" type="datetimeFigureOut">
              <a:rPr lang="pt-PT" smtClean="0"/>
              <a:t>15/09/2023</a:t>
            </a:fld>
            <a:endParaRPr lang="pt-PT"/>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E1E05E-5025-495D-B75D-98549293DFC5}" type="slidenum">
              <a:rPr lang="pt-PT" smtClean="0"/>
              <a:t>‹Nº›</a:t>
            </a:fld>
            <a:endParaRPr lang="pt-PT"/>
          </a:p>
        </p:txBody>
      </p:sp>
    </p:spTree>
    <p:extLst>
      <p:ext uri="{BB962C8B-B14F-4D97-AF65-F5344CB8AC3E}">
        <p14:creationId xmlns:p14="http://schemas.microsoft.com/office/powerpoint/2010/main" val="705819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77E1E05E-5025-495D-B75D-98549293DFC5}" type="slidenum">
              <a:rPr lang="pt-PT" smtClean="0"/>
              <a:t>1</a:t>
            </a:fld>
            <a:endParaRPr lang="pt-PT"/>
          </a:p>
        </p:txBody>
      </p:sp>
    </p:spTree>
    <p:extLst>
      <p:ext uri="{BB962C8B-B14F-4D97-AF65-F5344CB8AC3E}">
        <p14:creationId xmlns:p14="http://schemas.microsoft.com/office/powerpoint/2010/main" val="3857420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77E1E05E-5025-495D-B75D-98549293DFC5}" type="slidenum">
              <a:rPr lang="pt-PT" smtClean="0"/>
              <a:t>2</a:t>
            </a:fld>
            <a:endParaRPr lang="pt-PT"/>
          </a:p>
        </p:txBody>
      </p:sp>
    </p:spTree>
    <p:extLst>
      <p:ext uri="{BB962C8B-B14F-4D97-AF65-F5344CB8AC3E}">
        <p14:creationId xmlns:p14="http://schemas.microsoft.com/office/powerpoint/2010/main" val="4289659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77E1E05E-5025-495D-B75D-98549293DFC5}" type="slidenum">
              <a:rPr lang="pt-PT" smtClean="0"/>
              <a:t>3</a:t>
            </a:fld>
            <a:endParaRPr lang="pt-PT"/>
          </a:p>
        </p:txBody>
      </p:sp>
    </p:spTree>
    <p:extLst>
      <p:ext uri="{BB962C8B-B14F-4D97-AF65-F5344CB8AC3E}">
        <p14:creationId xmlns:p14="http://schemas.microsoft.com/office/powerpoint/2010/main" val="3259863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77E1E05E-5025-495D-B75D-98549293DFC5}" type="slidenum">
              <a:rPr lang="pt-PT" smtClean="0"/>
              <a:t>4</a:t>
            </a:fld>
            <a:endParaRPr lang="pt-PT"/>
          </a:p>
        </p:txBody>
      </p:sp>
    </p:spTree>
    <p:extLst>
      <p:ext uri="{BB962C8B-B14F-4D97-AF65-F5344CB8AC3E}">
        <p14:creationId xmlns:p14="http://schemas.microsoft.com/office/powerpoint/2010/main" val="931143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77E1E05E-5025-495D-B75D-98549293DFC5}" type="slidenum">
              <a:rPr lang="pt-PT" smtClean="0"/>
              <a:t>5</a:t>
            </a:fld>
            <a:endParaRPr lang="pt-PT"/>
          </a:p>
        </p:txBody>
      </p:sp>
    </p:spTree>
    <p:extLst>
      <p:ext uri="{BB962C8B-B14F-4D97-AF65-F5344CB8AC3E}">
        <p14:creationId xmlns:p14="http://schemas.microsoft.com/office/powerpoint/2010/main" val="911640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77E1E05E-5025-495D-B75D-98549293DFC5}" type="slidenum">
              <a:rPr lang="pt-PT" smtClean="0"/>
              <a:t>6</a:t>
            </a:fld>
            <a:endParaRPr lang="pt-PT"/>
          </a:p>
        </p:txBody>
      </p:sp>
    </p:spTree>
    <p:extLst>
      <p:ext uri="{BB962C8B-B14F-4D97-AF65-F5344CB8AC3E}">
        <p14:creationId xmlns:p14="http://schemas.microsoft.com/office/powerpoint/2010/main" val="3105862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77E1E05E-5025-495D-B75D-98549293DFC5}" type="slidenum">
              <a:rPr lang="pt-PT" smtClean="0"/>
              <a:t>7</a:t>
            </a:fld>
            <a:endParaRPr lang="pt-PT"/>
          </a:p>
        </p:txBody>
      </p:sp>
    </p:spTree>
    <p:extLst>
      <p:ext uri="{BB962C8B-B14F-4D97-AF65-F5344CB8AC3E}">
        <p14:creationId xmlns:p14="http://schemas.microsoft.com/office/powerpoint/2010/main" val="3110480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77E1E05E-5025-495D-B75D-98549293DFC5}" type="slidenum">
              <a:rPr lang="pt-PT" smtClean="0"/>
              <a:t>8</a:t>
            </a:fld>
            <a:endParaRPr lang="pt-PT"/>
          </a:p>
        </p:txBody>
      </p:sp>
    </p:spTree>
    <p:extLst>
      <p:ext uri="{BB962C8B-B14F-4D97-AF65-F5344CB8AC3E}">
        <p14:creationId xmlns:p14="http://schemas.microsoft.com/office/powerpoint/2010/main" val="740798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6"/>
            <a:ext cx="10363200" cy="1470025"/>
          </a:xfrm>
        </p:spPr>
        <p:txBody>
          <a:bodyPr/>
          <a:lstStyle/>
          <a:p>
            <a:r>
              <a:rPr lang="pt-PT"/>
              <a:t>Clique para editar o estilo</a:t>
            </a:r>
          </a:p>
        </p:txBody>
      </p:sp>
      <p:sp>
        <p:nvSpPr>
          <p:cNvPr id="3" name="Subtítu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a:t>Faça clique para editar o estilo</a:t>
            </a:r>
          </a:p>
        </p:txBody>
      </p:sp>
      <p:sp>
        <p:nvSpPr>
          <p:cNvPr id="4" name="Marcador de Posição da Data 3">
            <a:extLst>
              <a:ext uri="{FF2B5EF4-FFF2-40B4-BE49-F238E27FC236}">
                <a16:creationId xmlns:a16="http://schemas.microsoft.com/office/drawing/2014/main" id="{981A4B41-572D-4191-A725-6C7F9500BCE5}"/>
              </a:ext>
            </a:extLst>
          </p:cNvPr>
          <p:cNvSpPr>
            <a:spLocks noGrp="1"/>
          </p:cNvSpPr>
          <p:nvPr>
            <p:ph type="dt" sz="half" idx="10"/>
          </p:nvPr>
        </p:nvSpPr>
        <p:spPr/>
        <p:txBody>
          <a:bodyPr/>
          <a:lstStyle>
            <a:lvl1pPr>
              <a:defRPr/>
            </a:lvl1pPr>
          </a:lstStyle>
          <a:p>
            <a:pPr>
              <a:defRPr/>
            </a:pPr>
            <a:endParaRPr lang="pt-PT"/>
          </a:p>
        </p:txBody>
      </p:sp>
      <p:sp>
        <p:nvSpPr>
          <p:cNvPr id="5" name="Marcador de Posição do Rodapé 4">
            <a:extLst>
              <a:ext uri="{FF2B5EF4-FFF2-40B4-BE49-F238E27FC236}">
                <a16:creationId xmlns:a16="http://schemas.microsoft.com/office/drawing/2014/main" id="{E7D38DD6-7D88-42BB-AE55-345B932C03B9}"/>
              </a:ext>
            </a:extLst>
          </p:cNvPr>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a:extLst>
              <a:ext uri="{FF2B5EF4-FFF2-40B4-BE49-F238E27FC236}">
                <a16:creationId xmlns:a16="http://schemas.microsoft.com/office/drawing/2014/main" id="{5FA9C526-BBFD-4C5B-82BF-4F6F37AA5658}"/>
              </a:ext>
            </a:extLst>
          </p:cNvPr>
          <p:cNvSpPr>
            <a:spLocks noGrp="1"/>
          </p:cNvSpPr>
          <p:nvPr>
            <p:ph type="sldNum" sz="quarter" idx="12"/>
          </p:nvPr>
        </p:nvSpPr>
        <p:spPr/>
        <p:txBody>
          <a:bodyPr/>
          <a:lstStyle>
            <a:lvl1pPr>
              <a:defRPr/>
            </a:lvl1pPr>
          </a:lstStyle>
          <a:p>
            <a:fld id="{C7E2F09B-88EE-4900-B8F2-19A9D07D1570}" type="slidenum">
              <a:rPr lang="pt-PT" altLang="pt-PT"/>
              <a:pPr/>
              <a:t>‹Nº›</a:t>
            </a:fld>
            <a:endParaRPr lang="pt-PT" altLang="pt-PT"/>
          </a:p>
        </p:txBody>
      </p:sp>
    </p:spTree>
    <p:extLst>
      <p:ext uri="{BB962C8B-B14F-4D97-AF65-F5344CB8AC3E}">
        <p14:creationId xmlns:p14="http://schemas.microsoft.com/office/powerpoint/2010/main" val="4123285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o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84890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Marcador de Posição do Título 1">
            <a:extLst>
              <a:ext uri="{FF2B5EF4-FFF2-40B4-BE49-F238E27FC236}">
                <a16:creationId xmlns:a16="http://schemas.microsoft.com/office/drawing/2014/main" id="{63B13910-A032-4C17-A3C4-42FB87BAE740}"/>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PT" altLang="pt-PT"/>
              <a:t>Clique para editar o estilo</a:t>
            </a:r>
          </a:p>
        </p:txBody>
      </p:sp>
      <p:sp>
        <p:nvSpPr>
          <p:cNvPr id="1027" name="Marcador de Posição do Texto 2">
            <a:extLst>
              <a:ext uri="{FF2B5EF4-FFF2-40B4-BE49-F238E27FC236}">
                <a16:creationId xmlns:a16="http://schemas.microsoft.com/office/drawing/2014/main" id="{FEC9CBF4-4543-4C97-8A6D-D3749151C01E}"/>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PT" altLang="pt-PT"/>
              <a:t>Clique para editar os estilos</a:t>
            </a:r>
          </a:p>
          <a:p>
            <a:pPr lvl="1"/>
            <a:r>
              <a:rPr lang="pt-PT" altLang="pt-PT"/>
              <a:t>Segundo nível</a:t>
            </a:r>
          </a:p>
          <a:p>
            <a:pPr lvl="2"/>
            <a:r>
              <a:rPr lang="pt-PT" altLang="pt-PT"/>
              <a:t>Terceiro nível</a:t>
            </a:r>
          </a:p>
          <a:p>
            <a:pPr lvl="3"/>
            <a:r>
              <a:rPr lang="pt-PT" altLang="pt-PT"/>
              <a:t>Quarto nível</a:t>
            </a:r>
          </a:p>
          <a:p>
            <a:pPr lvl="4"/>
            <a:r>
              <a:rPr lang="pt-PT" altLang="pt-PT"/>
              <a:t>Quinto nível</a:t>
            </a:r>
          </a:p>
        </p:txBody>
      </p:sp>
      <p:sp>
        <p:nvSpPr>
          <p:cNvPr id="4" name="Marcador de Posição da Data 3">
            <a:extLst>
              <a:ext uri="{FF2B5EF4-FFF2-40B4-BE49-F238E27FC236}">
                <a16:creationId xmlns:a16="http://schemas.microsoft.com/office/drawing/2014/main" id="{A058A6F3-F635-455D-AF33-0CD70FF2B032}"/>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ＭＳ Ｐゴシック" pitchFamily="-48" charset="-128"/>
              </a:defRPr>
            </a:lvl1pPr>
          </a:lstStyle>
          <a:p>
            <a:pPr>
              <a:defRPr/>
            </a:pPr>
            <a:endParaRPr lang="pt-PT"/>
          </a:p>
        </p:txBody>
      </p:sp>
      <p:sp>
        <p:nvSpPr>
          <p:cNvPr id="5" name="Marcador de Posição do Rodapé 4">
            <a:extLst>
              <a:ext uri="{FF2B5EF4-FFF2-40B4-BE49-F238E27FC236}">
                <a16:creationId xmlns:a16="http://schemas.microsoft.com/office/drawing/2014/main" id="{A1ECC733-D417-490D-A199-6AAD68A5EEC1}"/>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ＭＳ Ｐゴシック" pitchFamily="-48" charset="-128"/>
              </a:defRPr>
            </a:lvl1pPr>
          </a:lstStyle>
          <a:p>
            <a:pPr>
              <a:defRPr/>
            </a:pPr>
            <a:endParaRPr lang="pt-PT"/>
          </a:p>
        </p:txBody>
      </p:sp>
      <p:sp>
        <p:nvSpPr>
          <p:cNvPr id="6" name="Marcador de Posição do Número do Diapositivo 5">
            <a:extLst>
              <a:ext uri="{FF2B5EF4-FFF2-40B4-BE49-F238E27FC236}">
                <a16:creationId xmlns:a16="http://schemas.microsoft.com/office/drawing/2014/main" id="{F1EC3C08-5EC6-44B6-8634-2263B9504F6F}"/>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C0A903EB-B9C1-4D0E-94D2-E924072E81E7}" type="slidenum">
              <a:rPr lang="pt-PT" altLang="pt-PT"/>
              <a:pPr/>
              <a:t>‹Nº›</a:t>
            </a:fld>
            <a:endParaRPr lang="pt-PT" altLang="pt-PT"/>
          </a:p>
        </p:txBody>
      </p:sp>
      <p:pic>
        <p:nvPicPr>
          <p:cNvPr id="1031" name="Picture 2" descr="slide_de_apresentacao">
            <a:extLst>
              <a:ext uri="{FF2B5EF4-FFF2-40B4-BE49-F238E27FC236}">
                <a16:creationId xmlns:a16="http://schemas.microsoft.com/office/drawing/2014/main" id="{8FEDBF3C-FD1D-4E2A-874A-771E4599151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588"/>
            <a:ext cx="12192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0240160"/>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7" descr="slide_de_conteudo">
            <a:extLst>
              <a:ext uri="{FF2B5EF4-FFF2-40B4-BE49-F238E27FC236}">
                <a16:creationId xmlns:a16="http://schemas.microsoft.com/office/drawing/2014/main" id="{CC29BFB9-D668-4F2F-9FFB-12303F221B0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588"/>
            <a:ext cx="12192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6">
            <a:extLst>
              <a:ext uri="{FF2B5EF4-FFF2-40B4-BE49-F238E27FC236}">
                <a16:creationId xmlns:a16="http://schemas.microsoft.com/office/drawing/2014/main" id="{1FBCFA47-553D-4BE3-A406-D86A4E537652}"/>
              </a:ext>
            </a:extLst>
          </p:cNvPr>
          <p:cNvSpPr>
            <a:spLocks noGrp="1" noChangeArrowheads="1"/>
          </p:cNvSpPr>
          <p:nvPr>
            <p:ph type="sldNum" sz="quarter" idx="4"/>
          </p:nvPr>
        </p:nvSpPr>
        <p:spPr bwMode="auto">
          <a:xfrm>
            <a:off x="8839200" y="6448425"/>
            <a:ext cx="25400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900">
                <a:latin typeface="Conduit ITC Light" pitchFamily="-48" charset="0"/>
              </a:defRPr>
            </a:lvl1pPr>
          </a:lstStyle>
          <a:p>
            <a:fld id="{ABC39146-A42A-41F1-9698-E540D8965143}" type="slidenum">
              <a:rPr lang="en-US" altLang="pt-PT"/>
              <a:pPr/>
              <a:t>‹Nº›</a:t>
            </a:fld>
            <a:endParaRPr lang="en-US" altLang="pt-PT"/>
          </a:p>
        </p:txBody>
      </p:sp>
    </p:spTree>
    <p:extLst>
      <p:ext uri="{BB962C8B-B14F-4D97-AF65-F5344CB8AC3E}">
        <p14:creationId xmlns:p14="http://schemas.microsoft.com/office/powerpoint/2010/main" val="1413648863"/>
      </p:ext>
    </p:extLst>
  </p:cSld>
  <p:clrMap bg1="lt1" tx1="dk1" bg2="lt2" tx2="dk2" accent1="accent1" accent2="accent2" accent3="accent3" accent4="accent4" accent5="accent5" accent6="accent6" hlink="hlink" folHlink="folHlink"/>
  <p:sldLayoutIdLst>
    <p:sldLayoutId id="2147483663" r:id="rId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48" charset="-128"/>
        </a:defRPr>
      </a:lvl2pPr>
      <a:lvl3pPr algn="ctr" rtl="0" eaLnBrk="0" fontAlgn="base" hangingPunct="0">
        <a:spcBef>
          <a:spcPct val="0"/>
        </a:spcBef>
        <a:spcAft>
          <a:spcPct val="0"/>
        </a:spcAft>
        <a:defRPr sz="4400">
          <a:solidFill>
            <a:schemeClr val="tx2"/>
          </a:solidFill>
          <a:latin typeface="Arial" charset="0"/>
          <a:ea typeface="ＭＳ Ｐゴシック" pitchFamily="-48" charset="-128"/>
        </a:defRPr>
      </a:lvl3pPr>
      <a:lvl4pPr algn="ctr" rtl="0" eaLnBrk="0" fontAlgn="base" hangingPunct="0">
        <a:spcBef>
          <a:spcPct val="0"/>
        </a:spcBef>
        <a:spcAft>
          <a:spcPct val="0"/>
        </a:spcAft>
        <a:defRPr sz="4400">
          <a:solidFill>
            <a:schemeClr val="tx2"/>
          </a:solidFill>
          <a:latin typeface="Arial" charset="0"/>
          <a:ea typeface="ＭＳ Ｐゴシック" pitchFamily="-48" charset="-128"/>
        </a:defRPr>
      </a:lvl4pPr>
      <a:lvl5pPr algn="ctr" rtl="0" eaLnBrk="0" fontAlgn="base" hangingPunct="0">
        <a:spcBef>
          <a:spcPct val="0"/>
        </a:spcBef>
        <a:spcAft>
          <a:spcPct val="0"/>
        </a:spcAft>
        <a:defRPr sz="4400">
          <a:solidFill>
            <a:schemeClr val="tx2"/>
          </a:solidFill>
          <a:latin typeface="Arial" charset="0"/>
          <a:ea typeface="ＭＳ Ｐゴシック" pitchFamily="-48" charset="-128"/>
        </a:defRPr>
      </a:lvl5pPr>
      <a:lvl6pPr marL="457200" algn="ctr" rtl="0" fontAlgn="base">
        <a:spcBef>
          <a:spcPct val="0"/>
        </a:spcBef>
        <a:spcAft>
          <a:spcPct val="0"/>
        </a:spcAft>
        <a:defRPr sz="4400">
          <a:solidFill>
            <a:schemeClr val="tx2"/>
          </a:solidFill>
          <a:latin typeface="Arial" charset="0"/>
          <a:ea typeface="ＭＳ Ｐゴシック" pitchFamily="-48" charset="-128"/>
        </a:defRPr>
      </a:lvl6pPr>
      <a:lvl7pPr marL="914400" algn="ctr" rtl="0" fontAlgn="base">
        <a:spcBef>
          <a:spcPct val="0"/>
        </a:spcBef>
        <a:spcAft>
          <a:spcPct val="0"/>
        </a:spcAft>
        <a:defRPr sz="4400">
          <a:solidFill>
            <a:schemeClr val="tx2"/>
          </a:solidFill>
          <a:latin typeface="Arial" charset="0"/>
          <a:ea typeface="ＭＳ Ｐゴシック" pitchFamily="-48" charset="-128"/>
        </a:defRPr>
      </a:lvl7pPr>
      <a:lvl8pPr marL="1371600" algn="ctr" rtl="0" fontAlgn="base">
        <a:spcBef>
          <a:spcPct val="0"/>
        </a:spcBef>
        <a:spcAft>
          <a:spcPct val="0"/>
        </a:spcAft>
        <a:defRPr sz="4400">
          <a:solidFill>
            <a:schemeClr val="tx2"/>
          </a:solidFill>
          <a:latin typeface="Arial" charset="0"/>
          <a:ea typeface="ＭＳ Ｐゴシック" pitchFamily="-48" charset="-128"/>
        </a:defRPr>
      </a:lvl8pPr>
      <a:lvl9pPr marL="1828800" algn="ctr" rtl="0" fontAlgn="base">
        <a:spcBef>
          <a:spcPct val="0"/>
        </a:spcBef>
        <a:spcAft>
          <a:spcPct val="0"/>
        </a:spcAft>
        <a:defRPr sz="4400">
          <a:solidFill>
            <a:schemeClr val="tx2"/>
          </a:solidFill>
          <a:latin typeface="Arial" charset="0"/>
          <a:ea typeface="ＭＳ Ｐゴシック" pitchFamily="-4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stream.mux.com/02OYH0200LlMMQ8OWGrxBB4jV7B4jOsj1gA/high.mp4" TargetMode="Externa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hyperlink" Target="https://eur02.safelinks.protection.outlook.com/?url=https://urldefense.com/v3/__https:/youtu.be/SqU92HeidFw__;!!DOxrgLBm!CkpQDb5TehF_6XdmUND6DkPqW5sspEs5-vo_rch3FIJKqZ8noPnCT11LLgVgqmlPUXURuyTzLkLcMcSREgGKBIXR5pRgVhO_b402tRZe$&amp;data=05|01|maria.p.silva%40iefp.pt|3f946050f69f457a488908db4b0e5111|f23ec5e06e964a52bf04db829769f65f|0|0|638186297094553227|Unknown|TWFpbGZsb3d8eyJWIjoiMC4wLjAwMDAiLCJQIjoiV2luMzIiLCJBTiI6Ik1haWwiLCJXVCI6Mn0%3D|3000|||&amp;sdata=rB%2BSwYi5opjv1k7dAWowc2Zxzd2LLU9eFXK69t7ZCww%3D&amp;reserved=0" TargetMode="External"/><Relationship Id="rId3" Type="http://schemas.openxmlformats.org/officeDocument/2006/relationships/image" Target="../media/image19.png"/><Relationship Id="rId7" Type="http://schemas.openxmlformats.org/officeDocument/2006/relationships/hyperlink" Target="https://www.youtube.com/watch?v=ffcex1-Avk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youtube.com/watch?v=YCF5OBCNoMo" TargetMode="Externa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99729362-FA75-BF15-19B5-7FC7DE802BB2}"/>
              </a:ext>
            </a:extLst>
          </p:cNvPr>
          <p:cNvSpPr txBox="1"/>
          <p:nvPr/>
        </p:nvSpPr>
        <p:spPr>
          <a:xfrm>
            <a:off x="674574" y="1176279"/>
            <a:ext cx="11433606" cy="2092881"/>
          </a:xfrm>
          <a:prstGeom prst="rect">
            <a:avLst/>
          </a:prstGeom>
          <a:noFill/>
        </p:spPr>
        <p:txBody>
          <a:bodyPr wrap="square">
            <a:spAutoFit/>
          </a:bodyPr>
          <a:lstStyle/>
          <a:p>
            <a:pPr marL="2063750" indent="-2063750"/>
            <a:r>
              <a:rPr lang="en-GB" sz="2400" b="1" u="none" strike="noStrike" baseline="0">
                <a:solidFill>
                  <a:schemeClr val="bg1"/>
                </a:solidFill>
                <a:latin typeface="Arial" panose="020B0604020202020204" pitchFamily="34" charset="0"/>
                <a:cs typeface="Arial" panose="020B0604020202020204" pitchFamily="34" charset="0"/>
              </a:rPr>
              <a:t>Conference</a:t>
            </a:r>
            <a:r>
              <a:rPr lang="en-GB" sz="2400">
                <a:solidFill>
                  <a:schemeClr val="bg1"/>
                </a:solidFill>
                <a:latin typeface="Arial" panose="020B0604020202020204" pitchFamily="34" charset="0"/>
                <a:cs typeface="Arial" panose="020B0604020202020204" pitchFamily="34" charset="0"/>
              </a:rPr>
              <a:t> </a:t>
            </a:r>
          </a:p>
          <a:p>
            <a:pPr marL="2063750" indent="-2063750"/>
            <a:endParaRPr lang="pt-PT" sz="2400" dirty="0">
              <a:solidFill>
                <a:schemeClr val="accent3">
                  <a:lumMod val="20000"/>
                  <a:lumOff val="80000"/>
                </a:schemeClr>
              </a:solidFill>
              <a:latin typeface="Arial" panose="020B0604020202020204" pitchFamily="34" charset="0"/>
              <a:cs typeface="Arial" panose="020B0604020202020204" pitchFamily="34" charset="0"/>
            </a:endParaRPr>
          </a:p>
          <a:p>
            <a:pPr marL="2063750" indent="-2063750"/>
            <a:endParaRPr lang="pt-PT" sz="2400" b="1" dirty="0">
              <a:solidFill>
                <a:schemeClr val="accent3">
                  <a:lumMod val="20000"/>
                  <a:lumOff val="80000"/>
                </a:schemeClr>
              </a:solidFill>
              <a:latin typeface="Arial" panose="020B0604020202020204" pitchFamily="34" charset="0"/>
              <a:ea typeface="Calibri" panose="020F0502020204030204" pitchFamily="34" charset="0"/>
              <a:cs typeface="Arial" panose="020B0604020202020204" pitchFamily="34" charset="0"/>
            </a:endParaRPr>
          </a:p>
          <a:p>
            <a:pPr marL="2063750" indent="-2063750"/>
            <a:r>
              <a:rPr lang="en-GB" sz="2200" b="1">
                <a:solidFill>
                  <a:schemeClr val="bg1"/>
                </a:solidFill>
                <a:latin typeface="Arial" panose="020B0604020202020204" pitchFamily="34" charset="0"/>
                <a:ea typeface="Calibri" panose="020F0502020204030204" pitchFamily="34" charset="0"/>
                <a:cs typeface="Arial" panose="020B0604020202020204" pitchFamily="34" charset="0"/>
              </a:rPr>
              <a:t>European Year of Skills and Active Labour Market Policies</a:t>
            </a:r>
          </a:p>
          <a:p>
            <a:endParaRPr lang="pt-PT" b="1" dirty="0">
              <a:solidFill>
                <a:schemeClr val="bg1"/>
              </a:solidFill>
              <a:latin typeface="Arial" panose="020B0604020202020204" pitchFamily="34" charset="0"/>
              <a:cs typeface="Arial" panose="020B0604020202020204" pitchFamily="34" charset="0"/>
            </a:endParaRPr>
          </a:p>
          <a:p>
            <a:endParaRPr lang="pt-PT" b="1" dirty="0">
              <a:solidFill>
                <a:schemeClr val="bg1"/>
              </a:solidFill>
              <a:latin typeface="Arial" panose="020B0604020202020204" pitchFamily="34" charset="0"/>
              <a:cs typeface="Arial" panose="020B0604020202020204" pitchFamily="34" charset="0"/>
            </a:endParaRPr>
          </a:p>
        </p:txBody>
      </p:sp>
      <p:sp>
        <p:nvSpPr>
          <p:cNvPr id="4" name="CaixaDeTexto 3">
            <a:extLst>
              <a:ext uri="{FF2B5EF4-FFF2-40B4-BE49-F238E27FC236}">
                <a16:creationId xmlns:a16="http://schemas.microsoft.com/office/drawing/2014/main" id="{F8C6D201-C0D6-D443-68FD-A73C6F238F38}"/>
              </a:ext>
            </a:extLst>
          </p:cNvPr>
          <p:cNvSpPr txBox="1"/>
          <p:nvPr/>
        </p:nvSpPr>
        <p:spPr>
          <a:xfrm>
            <a:off x="4598125" y="4536996"/>
            <a:ext cx="5917811" cy="369332"/>
          </a:xfrm>
          <a:prstGeom prst="rect">
            <a:avLst/>
          </a:prstGeom>
          <a:noFill/>
        </p:spPr>
        <p:txBody>
          <a:bodyPr wrap="square">
            <a:spAutoFit/>
          </a:bodyPr>
          <a:lstStyle/>
          <a:p>
            <a:pPr algn="r"/>
            <a:r>
              <a:rPr lang="en-GB" b="1" i="1" u="none" strike="noStrike" baseline="0">
                <a:solidFill>
                  <a:schemeClr val="bg2"/>
                </a:solidFill>
                <a:latin typeface="Arial" panose="020B0604020202020204" pitchFamily="34" charset="0"/>
                <a:cs typeface="Arial" panose="020B0604020202020204" pitchFamily="34" charset="0"/>
              </a:rPr>
              <a:t>Barcelona, 19 - 20 October 2023</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CBB2E4A2-58B1-67EC-BA16-DF7C6D60E22C}"/>
              </a:ext>
            </a:extLst>
          </p:cNvPr>
          <p:cNvSpPr txBox="1"/>
          <p:nvPr/>
        </p:nvSpPr>
        <p:spPr>
          <a:xfrm>
            <a:off x="433559" y="379309"/>
            <a:ext cx="8869061" cy="461665"/>
          </a:xfrm>
          <a:prstGeom prst="rect">
            <a:avLst/>
          </a:prstGeom>
          <a:noFill/>
        </p:spPr>
        <p:txBody>
          <a:bodyPr wrap="square">
            <a:spAutoFit/>
          </a:bodyPr>
          <a:lstStyle/>
          <a:p>
            <a:r>
              <a:rPr lang="en-GB" sz="2400" b="1" i="0" u="none" strike="noStrike" baseline="0">
                <a:solidFill>
                  <a:srgbClr val="009900"/>
                </a:solidFill>
              </a:rPr>
              <a:t>PRO_MOV Programme - Professional Reskilling Courses </a:t>
            </a:r>
          </a:p>
        </p:txBody>
      </p:sp>
      <p:pic>
        <p:nvPicPr>
          <p:cNvPr id="13" name="Imagem 12">
            <a:extLst>
              <a:ext uri="{FF2B5EF4-FFF2-40B4-BE49-F238E27FC236}">
                <a16:creationId xmlns:a16="http://schemas.microsoft.com/office/drawing/2014/main" id="{0E848997-EF18-56AF-0B63-4BA44B7BE320}"/>
              </a:ext>
            </a:extLst>
          </p:cNvPr>
          <p:cNvPicPr>
            <a:picLocks noChangeAspect="1"/>
          </p:cNvPicPr>
          <p:nvPr/>
        </p:nvPicPr>
        <p:blipFill rotWithShape="1">
          <a:blip r:embed="rId3"/>
          <a:srcRect l="1147" t="2610"/>
          <a:stretch/>
        </p:blipFill>
        <p:spPr>
          <a:xfrm>
            <a:off x="0" y="1087309"/>
            <a:ext cx="5004962" cy="5121855"/>
          </a:xfrm>
          <a:prstGeom prst="rect">
            <a:avLst/>
          </a:prstGeom>
        </p:spPr>
      </p:pic>
      <p:graphicFrame>
        <p:nvGraphicFramePr>
          <p:cNvPr id="25" name="Tabela 22">
            <a:extLst>
              <a:ext uri="{FF2B5EF4-FFF2-40B4-BE49-F238E27FC236}">
                <a16:creationId xmlns:a16="http://schemas.microsoft.com/office/drawing/2014/main" id="{0B44E9F8-7363-8FCF-4FAD-5F4E37363185}"/>
              </a:ext>
            </a:extLst>
          </p:cNvPr>
          <p:cNvGraphicFramePr>
            <a:graphicFrameLocks noGrp="1"/>
          </p:cNvGraphicFramePr>
          <p:nvPr>
            <p:extLst>
              <p:ext uri="{D42A27DB-BD31-4B8C-83A1-F6EECF244321}">
                <p14:modId xmlns:p14="http://schemas.microsoft.com/office/powerpoint/2010/main" val="3228127887"/>
              </p:ext>
            </p:extLst>
          </p:nvPr>
        </p:nvGraphicFramePr>
        <p:xfrm>
          <a:off x="6735163" y="3766559"/>
          <a:ext cx="3133514" cy="2200189"/>
        </p:xfrm>
        <a:graphic>
          <a:graphicData uri="http://schemas.openxmlformats.org/drawingml/2006/table">
            <a:tbl>
              <a:tblPr firstRow="1" bandRow="1">
                <a:tableStyleId>{306799F8-075E-4A3A-A7F6-7FBC6576F1A4}</a:tableStyleId>
              </a:tblPr>
              <a:tblGrid>
                <a:gridCol w="1867817">
                  <a:extLst>
                    <a:ext uri="{9D8B030D-6E8A-4147-A177-3AD203B41FA5}">
                      <a16:colId xmlns:a16="http://schemas.microsoft.com/office/drawing/2014/main" val="1065229255"/>
                    </a:ext>
                  </a:extLst>
                </a:gridCol>
                <a:gridCol w="1265697">
                  <a:extLst>
                    <a:ext uri="{9D8B030D-6E8A-4147-A177-3AD203B41FA5}">
                      <a16:colId xmlns:a16="http://schemas.microsoft.com/office/drawing/2014/main" val="969675982"/>
                    </a:ext>
                  </a:extLst>
                </a:gridCol>
              </a:tblGrid>
              <a:tr h="235573">
                <a:tc gridSpan="2">
                  <a:txBody>
                    <a:bodyPr/>
                    <a:lstStyle/>
                    <a:p>
                      <a:pPr algn="ctr"/>
                      <a:r>
                        <a:rPr lang="en-GB" sz="1200">
                          <a:solidFill>
                            <a:schemeClr val="bg2">
                              <a:lumMod val="75000"/>
                            </a:schemeClr>
                          </a:solidFill>
                        </a:rPr>
                        <a:t>7 laboratories</a:t>
                      </a:r>
                    </a:p>
                  </a:txBody>
                  <a:tcPr/>
                </a:tc>
                <a:tc hMerge="1">
                  <a:txBody>
                    <a:bodyPr/>
                    <a:lstStyle/>
                    <a:p>
                      <a:endParaRPr lang="en-US" dirty="0"/>
                    </a:p>
                  </a:txBody>
                  <a:tcPr/>
                </a:tc>
                <a:extLst>
                  <a:ext uri="{0D108BD9-81ED-4DB2-BD59-A6C34878D82A}">
                    <a16:rowId xmlns:a16="http://schemas.microsoft.com/office/drawing/2014/main" val="695997658"/>
                  </a:ext>
                </a:extLst>
              </a:tr>
              <a:tr h="235573">
                <a:tc>
                  <a:txBody>
                    <a:bodyPr/>
                    <a:lstStyle/>
                    <a:p>
                      <a:r>
                        <a:rPr lang="en-GB" sz="1200">
                          <a:solidFill>
                            <a:schemeClr val="bg2">
                              <a:lumMod val="75000"/>
                            </a:schemeClr>
                          </a:solidFill>
                        </a:rPr>
                        <a:t>Industry</a:t>
                      </a:r>
                    </a:p>
                  </a:txBody>
                  <a:tcPr/>
                </a:tc>
                <a:tc>
                  <a:txBody>
                    <a:bodyPr/>
                    <a:lstStyle/>
                    <a:p>
                      <a:r>
                        <a:rPr lang="en-GB" sz="1200">
                          <a:solidFill>
                            <a:schemeClr val="bg2">
                              <a:lumMod val="75000"/>
                            </a:schemeClr>
                          </a:solidFill>
                        </a:rPr>
                        <a:t>Nestlé</a:t>
                      </a:r>
                    </a:p>
                  </a:txBody>
                  <a:tcPr/>
                </a:tc>
                <a:extLst>
                  <a:ext uri="{0D108BD9-81ED-4DB2-BD59-A6C34878D82A}">
                    <a16:rowId xmlns:a16="http://schemas.microsoft.com/office/drawing/2014/main" val="1667088242"/>
                  </a:ext>
                </a:extLst>
              </a:tr>
              <a:tr h="235573">
                <a:tc>
                  <a:txBody>
                    <a:bodyPr/>
                    <a:lstStyle/>
                    <a:p>
                      <a:r>
                        <a:rPr lang="en-GB" sz="1200">
                          <a:solidFill>
                            <a:schemeClr val="bg2">
                              <a:lumMod val="75000"/>
                            </a:schemeClr>
                          </a:solidFill>
                        </a:rPr>
                        <a:t>Agriculture</a:t>
                      </a:r>
                    </a:p>
                  </a:txBody>
                  <a:tcPr/>
                </a:tc>
                <a:tc>
                  <a:txBody>
                    <a:bodyPr/>
                    <a:lstStyle/>
                    <a:p>
                      <a:r>
                        <a:rPr lang="en-GB" sz="1200">
                          <a:solidFill>
                            <a:schemeClr val="bg2">
                              <a:lumMod val="75000"/>
                            </a:schemeClr>
                          </a:solidFill>
                        </a:rPr>
                        <a:t>Sogrape</a:t>
                      </a:r>
                    </a:p>
                  </a:txBody>
                  <a:tcPr/>
                </a:tc>
                <a:extLst>
                  <a:ext uri="{0D108BD9-81ED-4DB2-BD59-A6C34878D82A}">
                    <a16:rowId xmlns:a16="http://schemas.microsoft.com/office/drawing/2014/main" val="3769668546"/>
                  </a:ext>
                </a:extLst>
              </a:tr>
              <a:tr h="235573">
                <a:tc>
                  <a:txBody>
                    <a:bodyPr/>
                    <a:lstStyle/>
                    <a:p>
                      <a:r>
                        <a:rPr lang="en-GB" sz="1200">
                          <a:solidFill>
                            <a:schemeClr val="bg2">
                              <a:lumMod val="75000"/>
                            </a:schemeClr>
                          </a:solidFill>
                        </a:rPr>
                        <a:t>Digital</a:t>
                      </a:r>
                    </a:p>
                  </a:txBody>
                  <a:tcPr/>
                </a:tc>
                <a:tc>
                  <a:txBody>
                    <a:bodyPr/>
                    <a:lstStyle/>
                    <a:p>
                      <a:r>
                        <a:rPr lang="en-GB" sz="1200">
                          <a:solidFill>
                            <a:schemeClr val="bg2">
                              <a:lumMod val="75000"/>
                            </a:schemeClr>
                          </a:solidFill>
                        </a:rPr>
                        <a:t>SAP</a:t>
                      </a:r>
                    </a:p>
                  </a:txBody>
                  <a:tcPr/>
                </a:tc>
                <a:extLst>
                  <a:ext uri="{0D108BD9-81ED-4DB2-BD59-A6C34878D82A}">
                    <a16:rowId xmlns:a16="http://schemas.microsoft.com/office/drawing/2014/main" val="111041277"/>
                  </a:ext>
                </a:extLst>
              </a:tr>
              <a:tr h="253584">
                <a:tc>
                  <a:txBody>
                    <a:bodyPr/>
                    <a:lstStyle/>
                    <a:p>
                      <a:r>
                        <a:rPr lang="en-GB" sz="1200" noProof="0">
                          <a:solidFill>
                            <a:schemeClr val="bg2">
                              <a:lumMod val="75000"/>
                            </a:schemeClr>
                          </a:solidFill>
                        </a:rPr>
                        <a:t>Sales excellence</a:t>
                      </a:r>
                    </a:p>
                  </a:txBody>
                  <a:tcPr/>
                </a:tc>
                <a:tc>
                  <a:txBody>
                    <a:bodyPr/>
                    <a:lstStyle/>
                    <a:p>
                      <a:r>
                        <a:rPr lang="en-GB" sz="1200">
                          <a:solidFill>
                            <a:schemeClr val="bg2">
                              <a:lumMod val="75000"/>
                            </a:schemeClr>
                          </a:solidFill>
                        </a:rPr>
                        <a:t>Delta</a:t>
                      </a:r>
                    </a:p>
                  </a:txBody>
                  <a:tcPr/>
                </a:tc>
                <a:extLst>
                  <a:ext uri="{0D108BD9-81ED-4DB2-BD59-A6C34878D82A}">
                    <a16:rowId xmlns:a16="http://schemas.microsoft.com/office/drawing/2014/main" val="2049851956"/>
                  </a:ext>
                </a:extLst>
              </a:tr>
              <a:tr h="235573">
                <a:tc>
                  <a:txBody>
                    <a:bodyPr/>
                    <a:lstStyle/>
                    <a:p>
                      <a:r>
                        <a:rPr lang="en-GB" sz="1200">
                          <a:solidFill>
                            <a:schemeClr val="bg2">
                              <a:lumMod val="75000"/>
                            </a:schemeClr>
                          </a:solidFill>
                        </a:rPr>
                        <a:t>Green jobs</a:t>
                      </a:r>
                    </a:p>
                  </a:txBody>
                  <a:tcPr/>
                </a:tc>
                <a:tc>
                  <a:txBody>
                    <a:bodyPr/>
                    <a:lstStyle/>
                    <a:p>
                      <a:r>
                        <a:rPr lang="en-GB" sz="1200">
                          <a:solidFill>
                            <a:schemeClr val="bg2">
                              <a:lumMod val="75000"/>
                            </a:schemeClr>
                          </a:solidFill>
                        </a:rPr>
                        <a:t>EDP</a:t>
                      </a:r>
                    </a:p>
                  </a:txBody>
                  <a:tcPr/>
                </a:tc>
                <a:extLst>
                  <a:ext uri="{0D108BD9-81ED-4DB2-BD59-A6C34878D82A}">
                    <a16:rowId xmlns:a16="http://schemas.microsoft.com/office/drawing/2014/main" val="3987085087"/>
                  </a:ext>
                </a:extLst>
              </a:tr>
              <a:tr h="235573">
                <a:tc>
                  <a:txBody>
                    <a:bodyPr/>
                    <a:lstStyle/>
                    <a:p>
                      <a:r>
                        <a:rPr lang="en-GB" sz="1200">
                          <a:solidFill>
                            <a:schemeClr val="bg2">
                              <a:lumMod val="75000"/>
                            </a:schemeClr>
                          </a:solidFill>
                        </a:rPr>
                        <a:t>Healthcare</a:t>
                      </a:r>
                    </a:p>
                  </a:txBody>
                  <a:tcPr/>
                </a:tc>
                <a:tc>
                  <a:txBody>
                    <a:bodyPr/>
                    <a:lstStyle/>
                    <a:p>
                      <a:r>
                        <a:rPr lang="en-GB" sz="1200">
                          <a:solidFill>
                            <a:schemeClr val="bg2">
                              <a:lumMod val="75000"/>
                            </a:schemeClr>
                          </a:solidFill>
                        </a:rPr>
                        <a:t>CUF, Hovione</a:t>
                      </a:r>
                    </a:p>
                  </a:txBody>
                  <a:tcPr/>
                </a:tc>
                <a:extLst>
                  <a:ext uri="{0D108BD9-81ED-4DB2-BD59-A6C34878D82A}">
                    <a16:rowId xmlns:a16="http://schemas.microsoft.com/office/drawing/2014/main" val="304920620"/>
                  </a:ext>
                </a:extLst>
              </a:tr>
              <a:tr h="279949">
                <a:tc>
                  <a:txBody>
                    <a:bodyPr/>
                    <a:lstStyle/>
                    <a:p>
                      <a:r>
                        <a:rPr lang="en-GB" sz="1200">
                          <a:solidFill>
                            <a:schemeClr val="bg2">
                              <a:lumMod val="75000"/>
                            </a:schemeClr>
                          </a:solidFill>
                        </a:rPr>
                        <a:t>Business Intelligence</a:t>
                      </a:r>
                    </a:p>
                  </a:txBody>
                  <a:tcPr/>
                </a:tc>
                <a:tc>
                  <a:txBody>
                    <a:bodyPr/>
                    <a:lstStyle/>
                    <a:p>
                      <a:r>
                        <a:rPr lang="en-GB" sz="1200">
                          <a:solidFill>
                            <a:schemeClr val="bg2">
                              <a:lumMod val="75000"/>
                            </a:schemeClr>
                          </a:solidFill>
                        </a:rPr>
                        <a:t>Worten</a:t>
                      </a:r>
                    </a:p>
                  </a:txBody>
                  <a:tcPr/>
                </a:tc>
                <a:extLst>
                  <a:ext uri="{0D108BD9-81ED-4DB2-BD59-A6C34878D82A}">
                    <a16:rowId xmlns:a16="http://schemas.microsoft.com/office/drawing/2014/main" val="1575119138"/>
                  </a:ext>
                </a:extLst>
              </a:tr>
            </a:tbl>
          </a:graphicData>
        </a:graphic>
      </p:graphicFrame>
      <p:sp>
        <p:nvSpPr>
          <p:cNvPr id="26" name="CaixaDeTexto 25">
            <a:extLst>
              <a:ext uri="{FF2B5EF4-FFF2-40B4-BE49-F238E27FC236}">
                <a16:creationId xmlns:a16="http://schemas.microsoft.com/office/drawing/2014/main" id="{A18C2C7E-77B1-9937-4C69-863D73663FD1}"/>
              </a:ext>
            </a:extLst>
          </p:cNvPr>
          <p:cNvSpPr txBox="1"/>
          <p:nvPr/>
        </p:nvSpPr>
        <p:spPr>
          <a:xfrm>
            <a:off x="5244253" y="1087309"/>
            <a:ext cx="6550395" cy="2431435"/>
          </a:xfrm>
          <a:prstGeom prst="rect">
            <a:avLst/>
          </a:prstGeom>
          <a:solidFill>
            <a:schemeClr val="bg1">
              <a:lumMod val="95000"/>
            </a:schemeClr>
          </a:solidFill>
          <a:ln>
            <a:noFill/>
          </a:ln>
          <a:effectLst>
            <a:outerShdw blurRad="107950" dist="12700" dir="5400000" algn="ctr">
              <a:srgbClr val="000000"/>
            </a:outerShdw>
          </a:effectLst>
        </p:spPr>
        <p:txBody>
          <a:bodyPr wrap="square">
            <a:spAutoFit/>
          </a:bodyPr>
          <a:lstStyle/>
          <a:p>
            <a:pPr marL="171450" indent="-171450" algn="just">
              <a:spcBef>
                <a:spcPts val="1200"/>
              </a:spcBef>
              <a:spcAft>
                <a:spcPts val="1200"/>
              </a:spcAft>
              <a:buClr>
                <a:srgbClr val="009900"/>
              </a:buClr>
              <a:buFont typeface="Wingdings" panose="05000000000000000000" pitchFamily="2" charset="2"/>
              <a:buChar char="v"/>
            </a:pPr>
            <a:r>
              <a:rPr lang="en-GB" sz="1200">
                <a:solidFill>
                  <a:schemeClr val="bg2">
                    <a:lumMod val="75000"/>
                  </a:schemeClr>
                </a:solidFill>
                <a:ea typeface="Calibri" panose="020F0502020204030204" pitchFamily="34" charset="0"/>
                <a:cs typeface="Times New Roman" panose="02020603050405020304" pitchFamily="18" charset="0"/>
              </a:rPr>
              <a:t>This </a:t>
            </a:r>
            <a:r>
              <a:rPr lang="en-GB" sz="1200">
                <a:solidFill>
                  <a:schemeClr val="bg2">
                    <a:lumMod val="75000"/>
                  </a:schemeClr>
                </a:solidFill>
                <a:effectLst/>
                <a:ea typeface="Calibri" panose="020F0502020204030204" pitchFamily="34" charset="0"/>
                <a:cs typeface="Times New Roman" panose="02020603050405020304" pitchFamily="18" charset="0"/>
              </a:rPr>
              <a:t>national scheme is part of the European initiative Reskilling 4 Employment (R4E), created by the European Round Table for Industry (ERT), a European forum for business leaders aiming to promote competitiveness </a:t>
            </a:r>
            <a:r>
              <a:rPr lang="en-GB" sz="1200">
                <a:solidFill>
                  <a:schemeClr val="bg2">
                    <a:lumMod val="75000"/>
                  </a:schemeClr>
                </a:solidFill>
                <a:ea typeface="Calibri" panose="020F0502020204030204" pitchFamily="34" charset="0"/>
                <a:cs typeface="Times New Roman" panose="02020603050405020304" pitchFamily="18" charset="0"/>
              </a:rPr>
              <a:t>and</a:t>
            </a:r>
            <a:r>
              <a:rPr lang="en-GB" sz="1200">
                <a:solidFill>
                  <a:schemeClr val="bg2">
                    <a:lumMod val="75000"/>
                  </a:schemeClr>
                </a:solidFill>
                <a:effectLst/>
                <a:ea typeface="Calibri" panose="020F0502020204030204" pitchFamily="34" charset="0"/>
                <a:cs typeface="Times New Roman" panose="02020603050405020304" pitchFamily="18" charset="0"/>
              </a:rPr>
              <a:t> prosperity in Europe. </a:t>
            </a:r>
            <a:r>
              <a:rPr lang="en-GB" sz="1200">
                <a:solidFill>
                  <a:schemeClr val="bg2">
                    <a:lumMod val="75000"/>
                  </a:schemeClr>
                </a:solidFill>
                <a:ea typeface="Calibri" panose="020F0502020204030204" pitchFamily="34" charset="0"/>
                <a:cs typeface="Times New Roman" panose="02020603050405020304" pitchFamily="18" charset="0"/>
              </a:rPr>
              <a:t>The </a:t>
            </a:r>
            <a:r>
              <a:rPr lang="en-GB" sz="1200">
                <a:solidFill>
                  <a:schemeClr val="bg2">
                    <a:lumMod val="75000"/>
                  </a:schemeClr>
                </a:solidFill>
                <a:effectLst/>
                <a:ea typeface="Calibri" panose="020F0502020204030204" pitchFamily="34" charset="0"/>
                <a:cs typeface="Times New Roman" panose="02020603050405020304" pitchFamily="18" charset="0"/>
              </a:rPr>
              <a:t>ERT is a high-level forum which brings together CEOs and chairs from some of Europe’s most important industrial and technology companies.</a:t>
            </a:r>
          </a:p>
          <a:p>
            <a:pPr marL="171450" indent="-171450" algn="just">
              <a:spcBef>
                <a:spcPts val="1200"/>
              </a:spcBef>
              <a:spcAft>
                <a:spcPts val="1200"/>
              </a:spcAft>
              <a:buClr>
                <a:srgbClr val="009900"/>
              </a:buClr>
              <a:buFont typeface="Wingdings" panose="05000000000000000000" pitchFamily="2" charset="2"/>
              <a:buChar char="v"/>
            </a:pPr>
            <a:r>
              <a:rPr lang="en-GB" sz="1200">
                <a:solidFill>
                  <a:schemeClr val="bg2">
                    <a:lumMod val="75000"/>
                  </a:schemeClr>
                </a:solidFill>
                <a:ea typeface="Calibri" panose="020F0502020204030204" pitchFamily="34" charset="0"/>
                <a:cs typeface="Times New Roman" panose="02020603050405020304" pitchFamily="18" charset="0"/>
              </a:rPr>
              <a:t>The scheme </a:t>
            </a:r>
            <a:r>
              <a:rPr lang="en-GB" sz="1200">
                <a:solidFill>
                  <a:schemeClr val="bg2">
                    <a:lumMod val="75000"/>
                  </a:schemeClr>
                </a:solidFill>
                <a:effectLst/>
                <a:ea typeface="Calibri" panose="020F0502020204030204" pitchFamily="34" charset="0"/>
                <a:cs typeface="Times New Roman" panose="02020603050405020304" pitchFamily="18" charset="0"/>
              </a:rPr>
              <a:t>was launched in December 2021. It was promoted by </a:t>
            </a:r>
            <a:r>
              <a:rPr lang="en-GB" sz="1200" u="none" strike="noStrike">
                <a:solidFill>
                  <a:schemeClr val="bg2">
                    <a:lumMod val="75000"/>
                  </a:schemeClr>
                </a:solidFill>
                <a:effectLst/>
                <a:ea typeface="Calibri" panose="020F0502020204030204" pitchFamily="34" charset="0"/>
                <a:cs typeface="Times New Roman" panose="02020603050405020304" pitchFamily="18" charset="0"/>
              </a:rPr>
              <a:t>Sonae</a:t>
            </a:r>
            <a:r>
              <a:rPr lang="en-GB" sz="1200">
                <a:solidFill>
                  <a:schemeClr val="bg2">
                    <a:lumMod val="75000"/>
                  </a:schemeClr>
                </a:solidFill>
                <a:effectLst/>
                <a:ea typeface="Calibri" panose="020F0502020204030204" pitchFamily="34" charset="0"/>
                <a:cs typeface="Times New Roman" panose="02020603050405020304" pitchFamily="18" charset="0"/>
              </a:rPr>
              <a:t>, </a:t>
            </a:r>
            <a:r>
              <a:rPr lang="en-GB" sz="1200" u="none" strike="noStrike">
                <a:solidFill>
                  <a:schemeClr val="bg2">
                    <a:lumMod val="75000"/>
                  </a:schemeClr>
                </a:solidFill>
                <a:effectLst/>
                <a:ea typeface="Calibri" panose="020F0502020204030204" pitchFamily="34" charset="0"/>
                <a:cs typeface="Times New Roman" panose="02020603050405020304" pitchFamily="18" charset="0"/>
              </a:rPr>
              <a:t>Nestlé</a:t>
            </a:r>
            <a:r>
              <a:rPr lang="en-GB" sz="1200">
                <a:solidFill>
                  <a:schemeClr val="bg2">
                    <a:lumMod val="75000"/>
                  </a:schemeClr>
                </a:solidFill>
                <a:ea typeface="Calibri" panose="020F0502020204030204" pitchFamily="34" charset="0"/>
                <a:cs typeface="Times New Roman" panose="02020603050405020304" pitchFamily="18" charset="0"/>
              </a:rPr>
              <a:t> and</a:t>
            </a:r>
            <a:r>
              <a:rPr lang="en-GB" sz="1200">
                <a:solidFill>
                  <a:schemeClr val="bg2">
                    <a:lumMod val="75000"/>
                  </a:schemeClr>
                </a:solidFill>
                <a:effectLst/>
                <a:ea typeface="Calibri" panose="020F0502020204030204" pitchFamily="34" charset="0"/>
                <a:cs typeface="Times New Roman" panose="02020603050405020304" pitchFamily="18" charset="0"/>
              </a:rPr>
              <a:t> </a:t>
            </a:r>
            <a:r>
              <a:rPr lang="en-GB" sz="1200" u="none" strike="noStrike">
                <a:solidFill>
                  <a:schemeClr val="bg2">
                    <a:lumMod val="75000"/>
                  </a:schemeClr>
                </a:solidFill>
                <a:effectLst/>
                <a:ea typeface="Calibri" panose="020F0502020204030204" pitchFamily="34" charset="0"/>
                <a:cs typeface="Times New Roman" panose="02020603050405020304" pitchFamily="18" charset="0"/>
              </a:rPr>
              <a:t>SAP,</a:t>
            </a:r>
            <a:r>
              <a:rPr lang="en-GB" sz="1200">
                <a:solidFill>
                  <a:schemeClr val="bg2">
                    <a:lumMod val="75000"/>
                  </a:schemeClr>
                </a:solidFill>
                <a:ea typeface="Calibri" panose="020F0502020204030204" pitchFamily="34" charset="0"/>
                <a:cs typeface="Times New Roman" panose="02020603050405020304" pitchFamily="18" charset="0"/>
              </a:rPr>
              <a:t> working closely with the</a:t>
            </a:r>
            <a:r>
              <a:rPr lang="en-GB" sz="1200">
                <a:solidFill>
                  <a:schemeClr val="bg2">
                    <a:lumMod val="75000"/>
                  </a:schemeClr>
                </a:solidFill>
                <a:effectLst/>
                <a:ea typeface="Calibri" panose="020F0502020204030204" pitchFamily="34" charset="0"/>
                <a:cs typeface="Times New Roman" panose="02020603050405020304" pitchFamily="18" charset="0"/>
              </a:rPr>
              <a:t> public sector through the Portuguese Institute for Employment </a:t>
            </a:r>
            <a:r>
              <a:rPr lang="en-GB" sz="1200">
                <a:solidFill>
                  <a:schemeClr val="bg2">
                    <a:lumMod val="75000"/>
                  </a:schemeClr>
                </a:solidFill>
                <a:ea typeface="Calibri" panose="020F0502020204030204" pitchFamily="34" charset="0"/>
                <a:cs typeface="Times New Roman" panose="02020603050405020304" pitchFamily="18" charset="0"/>
              </a:rPr>
              <a:t>and</a:t>
            </a:r>
            <a:r>
              <a:rPr lang="en-GB" sz="1200">
                <a:solidFill>
                  <a:schemeClr val="bg2">
                    <a:lumMod val="75000"/>
                  </a:schemeClr>
                </a:solidFill>
                <a:effectLst/>
                <a:ea typeface="Calibri" panose="020F0502020204030204" pitchFamily="34" charset="0"/>
                <a:cs typeface="Times New Roman" panose="02020603050405020304" pitchFamily="18" charset="0"/>
              </a:rPr>
              <a:t> Vocational Training (IEFP) and </a:t>
            </a:r>
            <a:r>
              <a:rPr lang="en-GB" sz="1200">
                <a:solidFill>
                  <a:schemeClr val="bg2">
                    <a:lumMod val="75000"/>
                  </a:schemeClr>
                </a:solidFill>
                <a:ea typeface="Calibri" panose="020F0502020204030204" pitchFamily="34" charset="0"/>
                <a:cs typeface="Times New Roman" panose="02020603050405020304" pitchFamily="18" charset="0"/>
              </a:rPr>
              <a:t>the</a:t>
            </a:r>
            <a:r>
              <a:rPr lang="en-GB" sz="1200">
                <a:solidFill>
                  <a:schemeClr val="bg2">
                    <a:lumMod val="75000"/>
                  </a:schemeClr>
                </a:solidFill>
                <a:effectLst/>
                <a:ea typeface="Calibri" panose="020F0502020204030204" pitchFamily="34" charset="0"/>
                <a:cs typeface="Times New Roman" panose="02020603050405020304" pitchFamily="18" charset="0"/>
              </a:rPr>
              <a:t> Ministry of Labour, Solidarity </a:t>
            </a:r>
            <a:r>
              <a:rPr lang="en-GB" sz="1200">
                <a:solidFill>
                  <a:schemeClr val="bg2">
                    <a:lumMod val="75000"/>
                  </a:schemeClr>
                </a:solidFill>
                <a:ea typeface="Calibri" panose="020F0502020204030204" pitchFamily="34" charset="0"/>
                <a:cs typeface="Times New Roman" panose="02020603050405020304" pitchFamily="18" charset="0"/>
              </a:rPr>
              <a:t>and</a:t>
            </a:r>
            <a:r>
              <a:rPr lang="en-GB" sz="1200">
                <a:solidFill>
                  <a:schemeClr val="bg2">
                    <a:lumMod val="75000"/>
                  </a:schemeClr>
                </a:solidFill>
                <a:effectLst/>
                <a:ea typeface="Calibri" panose="020F0502020204030204" pitchFamily="34" charset="0"/>
                <a:cs typeface="Times New Roman" panose="02020603050405020304" pitchFamily="18" charset="0"/>
              </a:rPr>
              <a:t> Social Security. The </a:t>
            </a:r>
            <a:r>
              <a:rPr lang="en-GB" sz="1200" u="none" strike="noStrike">
                <a:solidFill>
                  <a:schemeClr val="bg2">
                    <a:lumMod val="75000"/>
                  </a:schemeClr>
                </a:solidFill>
                <a:effectLst/>
                <a:ea typeface="Calibri" panose="020F0502020204030204" pitchFamily="34" charset="0"/>
                <a:cs typeface="Times New Roman" panose="02020603050405020304" pitchFamily="18" charset="0"/>
              </a:rPr>
              <a:t>association</a:t>
            </a:r>
            <a:r>
              <a:rPr lang="en-GB" sz="1200">
                <a:solidFill>
                  <a:schemeClr val="bg2">
                    <a:lumMod val="75000"/>
                  </a:schemeClr>
                </a:solidFill>
                <a:effectLst/>
                <a:ea typeface="Calibri" panose="020F0502020204030204" pitchFamily="34" charset="0"/>
                <a:cs typeface="Times New Roman" panose="02020603050405020304" pitchFamily="18" charset="0"/>
              </a:rPr>
              <a:t> </a:t>
            </a:r>
            <a:r>
              <a:rPr lang="en-GB" sz="1200" u="none" strike="noStrike">
                <a:solidFill>
                  <a:schemeClr val="bg2">
                    <a:lumMod val="75000"/>
                  </a:schemeClr>
                </a:solidFill>
                <a:effectLst/>
                <a:ea typeface="Calibri" panose="020F0502020204030204" pitchFamily="34" charset="0"/>
                <a:cs typeface="Times New Roman" panose="02020603050405020304" pitchFamily="18" charset="0"/>
              </a:rPr>
              <a:t>Business Roundtable Portugal </a:t>
            </a:r>
            <a:r>
              <a:rPr lang="en-GB" sz="1200">
                <a:solidFill>
                  <a:schemeClr val="bg2">
                    <a:lumMod val="75000"/>
                  </a:schemeClr>
                </a:solidFill>
                <a:effectLst/>
                <a:ea typeface="Calibri" panose="020F0502020204030204" pitchFamily="34" charset="0"/>
                <a:cs typeface="Times New Roman" panose="02020603050405020304" pitchFamily="18" charset="0"/>
              </a:rPr>
              <a:t>(BRP) joined the scheme, </a:t>
            </a:r>
            <a:r>
              <a:rPr lang="en-GB" sz="1200">
                <a:solidFill>
                  <a:schemeClr val="bg2">
                    <a:lumMod val="75000"/>
                  </a:schemeClr>
                </a:solidFill>
                <a:ea typeface="Calibri" panose="020F0502020204030204" pitchFamily="34" charset="0"/>
                <a:cs typeface="Times New Roman" panose="02020603050405020304" pitchFamily="18" charset="0"/>
              </a:rPr>
              <a:t>bringing with it a major influx of</a:t>
            </a:r>
            <a:r>
              <a:rPr lang="en-GB" sz="1200">
                <a:solidFill>
                  <a:schemeClr val="bg2">
                    <a:lumMod val="75000"/>
                  </a:schemeClr>
                </a:solidFill>
                <a:effectLst/>
                <a:ea typeface="Calibri" panose="020F0502020204030204" pitchFamily="34" charset="0"/>
                <a:cs typeface="Times New Roman" panose="02020603050405020304" pitchFamily="18" charset="0"/>
              </a:rPr>
              <a:t> Portuguese companies from </a:t>
            </a:r>
            <a:r>
              <a:rPr lang="en-GB" sz="1200">
                <a:solidFill>
                  <a:schemeClr val="bg2">
                    <a:lumMod val="75000"/>
                  </a:schemeClr>
                </a:solidFill>
                <a:ea typeface="Calibri" panose="020F0502020204030204" pitchFamily="34" charset="0"/>
                <a:cs typeface="Times New Roman" panose="02020603050405020304" pitchFamily="18" charset="0"/>
              </a:rPr>
              <a:t>a wide range of sectors </a:t>
            </a:r>
            <a:r>
              <a:rPr lang="en-GB" sz="1200">
                <a:solidFill>
                  <a:schemeClr val="bg2">
                    <a:lumMod val="75000"/>
                  </a:schemeClr>
                </a:solidFill>
                <a:effectLst/>
                <a:ea typeface="Calibri" panose="020F0502020204030204" pitchFamily="34" charset="0"/>
                <a:cs typeface="Times New Roman" panose="02020603050405020304" pitchFamily="18" charset="0"/>
              </a:rPr>
              <a:t>(including EDP, Delta Cafés, Sogrape, CUF and Hovione).</a:t>
            </a:r>
          </a:p>
        </p:txBody>
      </p:sp>
    </p:spTree>
    <p:extLst>
      <p:ext uri="{BB962C8B-B14F-4D97-AF65-F5344CB8AC3E}">
        <p14:creationId xmlns:p14="http://schemas.microsoft.com/office/powerpoint/2010/main" val="3395134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CaixaDeTexto 41">
            <a:extLst>
              <a:ext uri="{FF2B5EF4-FFF2-40B4-BE49-F238E27FC236}">
                <a16:creationId xmlns:a16="http://schemas.microsoft.com/office/drawing/2014/main" id="{5E12DD64-AD75-89D6-90E2-2DCB7F03B4B2}"/>
              </a:ext>
            </a:extLst>
          </p:cNvPr>
          <p:cNvSpPr txBox="1"/>
          <p:nvPr/>
        </p:nvSpPr>
        <p:spPr>
          <a:xfrm>
            <a:off x="3709851" y="1298066"/>
            <a:ext cx="7559040" cy="4031873"/>
          </a:xfrm>
          <a:prstGeom prst="rect">
            <a:avLst/>
          </a:prstGeom>
          <a:solidFill>
            <a:schemeClr val="bg1">
              <a:lumMod val="95000"/>
            </a:schemeClr>
          </a:solidFill>
          <a:ln>
            <a:noFill/>
          </a:ln>
          <a:effectLst>
            <a:outerShdw blurRad="107950" dist="12700" dir="5400000" algn="ctr">
              <a:srgbClr val="000000"/>
            </a:outerShdw>
          </a:effectLst>
        </p:spPr>
        <p:txBody>
          <a:bodyPr wrap="square">
            <a:spAutoFit/>
          </a:bodyPr>
          <a:lstStyle/>
          <a:p>
            <a:pPr marL="171450" indent="-171450" algn="just" eaLnBrk="0" fontAlgn="base" hangingPunct="0">
              <a:spcBef>
                <a:spcPts val="1200"/>
              </a:spcBef>
              <a:spcAft>
                <a:spcPts val="1200"/>
              </a:spcAft>
              <a:buClr>
                <a:srgbClr val="009900"/>
              </a:buClr>
              <a:buFont typeface="Wingdings" panose="05000000000000000000" pitchFamily="2" charset="2"/>
              <a:buChar char="v"/>
            </a:pPr>
            <a:r>
              <a:rPr lang="en-GB" sz="1200">
                <a:solidFill>
                  <a:schemeClr val="bg2">
                    <a:lumMod val="75000"/>
                  </a:schemeClr>
                </a:solidFill>
                <a:effectLst/>
                <a:ea typeface="Calibri" panose="020F0502020204030204" pitchFamily="34" charset="0"/>
                <a:cs typeface="Times New Roman" panose="02020603050405020304" pitchFamily="18" charset="0"/>
              </a:rPr>
              <a:t>Professional reskilling for unemployed or underemployed persons (jobs/professions at risk) with skills gaps or lack of qualifications or experience:</a:t>
            </a:r>
          </a:p>
          <a:p>
            <a:pPr marL="801688" indent="-176213" algn="just" defTabSz="401638" eaLnBrk="0" fontAlgn="base" hangingPunct="0">
              <a:spcBef>
                <a:spcPts val="1200"/>
              </a:spcBef>
              <a:spcAft>
                <a:spcPts val="1200"/>
              </a:spcAft>
              <a:buClr>
                <a:srgbClr val="009900"/>
              </a:buClr>
              <a:buFont typeface="Wingdings" panose="05000000000000000000" pitchFamily="2" charset="2"/>
              <a:buChar char="Ø"/>
            </a:pPr>
            <a:r>
              <a:rPr lang="en-GB" sz="1200">
                <a:solidFill>
                  <a:schemeClr val="bg2">
                    <a:lumMod val="75000"/>
                  </a:schemeClr>
                </a:solidFill>
                <a:ea typeface="Calibri" panose="020F0502020204030204" pitchFamily="34" charset="0"/>
                <a:cs typeface="Times New Roman" panose="02020603050405020304" pitchFamily="18" charset="0"/>
              </a:rPr>
              <a:t>	adaptation of qualifications to meet the emerging demands of the labour market, new jobs and jobs which require new professional skills in an increasingly globalised, competitive and constantly changing context.</a:t>
            </a:r>
          </a:p>
          <a:p>
            <a:pPr marL="171450" indent="-171450" algn="just" eaLnBrk="0" fontAlgn="base" hangingPunct="0">
              <a:spcBef>
                <a:spcPts val="1200"/>
              </a:spcBef>
              <a:spcAft>
                <a:spcPts val="1200"/>
              </a:spcAft>
              <a:buClr>
                <a:srgbClr val="009900"/>
              </a:buClr>
              <a:buFont typeface="Wingdings" panose="05000000000000000000" pitchFamily="2" charset="2"/>
              <a:buChar char="v"/>
            </a:pPr>
            <a:r>
              <a:rPr lang="en-GB" sz="1200">
                <a:solidFill>
                  <a:schemeClr val="bg2">
                    <a:lumMod val="75000"/>
                  </a:schemeClr>
                </a:solidFill>
                <a:effectLst/>
                <a:ea typeface="Calibri" panose="020F0502020204030204" pitchFamily="34" charset="0"/>
                <a:cs typeface="Times New Roman" panose="02020603050405020304" pitchFamily="18" charset="0"/>
              </a:rPr>
              <a:t>Training courses tailored to </a:t>
            </a:r>
            <a:r>
              <a:rPr lang="en-GB" sz="1200">
                <a:solidFill>
                  <a:schemeClr val="bg2">
                    <a:lumMod val="75000"/>
                  </a:schemeClr>
                </a:solidFill>
                <a:ea typeface="Calibri" panose="020F0502020204030204" pitchFamily="34" charset="0"/>
                <a:cs typeface="Times New Roman" panose="02020603050405020304" pitchFamily="18" charset="0"/>
              </a:rPr>
              <a:t>existing needs, </a:t>
            </a:r>
            <a:r>
              <a:rPr lang="en-GB" sz="1200">
                <a:solidFill>
                  <a:schemeClr val="bg2">
                    <a:lumMod val="75000"/>
                  </a:schemeClr>
                </a:solidFill>
                <a:effectLst/>
                <a:ea typeface="Calibri" panose="020F0502020204030204" pitchFamily="34" charset="0"/>
                <a:cs typeface="Times New Roman" panose="02020603050405020304" pitchFamily="18" charset="0"/>
              </a:rPr>
              <a:t>involving the </a:t>
            </a:r>
            <a:r>
              <a:rPr lang="en-GB" sz="1200">
                <a:solidFill>
                  <a:schemeClr val="bg2">
                    <a:lumMod val="75000"/>
                  </a:schemeClr>
                </a:solidFill>
                <a:ea typeface="Calibri" panose="020F0502020204030204" pitchFamily="34" charset="0"/>
                <a:cs typeface="Times New Roman" panose="02020603050405020304" pitchFamily="18" charset="0"/>
              </a:rPr>
              <a:t>participation of companies and </a:t>
            </a:r>
            <a:r>
              <a:rPr lang="en-GB" sz="1200">
                <a:solidFill>
                  <a:schemeClr val="bg2">
                    <a:lumMod val="75000"/>
                  </a:schemeClr>
                </a:solidFill>
                <a:effectLst/>
                <a:ea typeface="Calibri" panose="020F0502020204030204" pitchFamily="34" charset="0"/>
                <a:cs typeface="Times New Roman" panose="02020603050405020304" pitchFamily="18" charset="0"/>
              </a:rPr>
              <a:t>trainers from the IEFP as technical specialists/experts.</a:t>
            </a:r>
          </a:p>
          <a:p>
            <a:pPr marL="171450" indent="-171450" algn="just" eaLnBrk="0" fontAlgn="base" hangingPunct="0">
              <a:spcBef>
                <a:spcPts val="1200"/>
              </a:spcBef>
              <a:spcAft>
                <a:spcPts val="1200"/>
              </a:spcAft>
              <a:buClr>
                <a:srgbClr val="009900"/>
              </a:buClr>
              <a:buFont typeface="Wingdings" panose="05000000000000000000" pitchFamily="2" charset="2"/>
              <a:buChar char="v"/>
            </a:pPr>
            <a:r>
              <a:rPr lang="en-GB" sz="1200">
                <a:solidFill>
                  <a:schemeClr val="bg2">
                    <a:lumMod val="75000"/>
                  </a:schemeClr>
                </a:solidFill>
                <a:ea typeface="Calibri" panose="020F0502020204030204" pitchFamily="34" charset="0"/>
                <a:cs typeface="Times New Roman" panose="02020603050405020304" pitchFamily="18" charset="0"/>
              </a:rPr>
              <a:t>Training courses lasting no longer than 1100 hours in total (about 9 months), incorporating two training components:</a:t>
            </a:r>
          </a:p>
          <a:p>
            <a:pPr marL="801688" indent="-171450" algn="just" eaLnBrk="0" fontAlgn="base" hangingPunct="0">
              <a:spcBef>
                <a:spcPts val="1200"/>
              </a:spcBef>
              <a:spcAft>
                <a:spcPts val="1200"/>
              </a:spcAft>
              <a:buClr>
                <a:srgbClr val="009900"/>
              </a:buClr>
              <a:buFont typeface="Wingdings" panose="05000000000000000000" pitchFamily="2" charset="2"/>
              <a:buChar char="Ø"/>
            </a:pPr>
            <a:r>
              <a:rPr lang="en-GB" sz="1200">
                <a:solidFill>
                  <a:schemeClr val="bg2">
                    <a:lumMod val="75000"/>
                  </a:schemeClr>
                </a:solidFill>
                <a:ea typeface="Calibri" panose="020F0502020204030204" pitchFamily="34" charset="0"/>
                <a:cs typeface="Times New Roman" panose="02020603050405020304" pitchFamily="18" charset="0"/>
              </a:rPr>
              <a:t>classroom-based training with a standard duration of 6 months (which may also take place in an office or laboratory);</a:t>
            </a:r>
          </a:p>
          <a:p>
            <a:pPr marL="801688" indent="-171450" algn="just" eaLnBrk="0" fontAlgn="base" hangingPunct="0">
              <a:spcBef>
                <a:spcPts val="1200"/>
              </a:spcBef>
              <a:spcAft>
                <a:spcPts val="1200"/>
              </a:spcAft>
              <a:buClr>
                <a:srgbClr val="009900"/>
              </a:buClr>
              <a:buFont typeface="Wingdings" panose="05000000000000000000" pitchFamily="2" charset="2"/>
              <a:buChar char="Ø"/>
            </a:pPr>
            <a:r>
              <a:rPr lang="en-GB" sz="1200">
                <a:solidFill>
                  <a:schemeClr val="bg2">
                    <a:lumMod val="75000"/>
                  </a:schemeClr>
                </a:solidFill>
                <a:ea typeface="Calibri" panose="020F0502020204030204" pitchFamily="34" charset="0"/>
                <a:cs typeface="Times New Roman" panose="02020603050405020304" pitchFamily="18" charset="0"/>
              </a:rPr>
              <a:t>workplace-based training with a standard duration of 3 months.</a:t>
            </a:r>
          </a:p>
        </p:txBody>
      </p:sp>
      <p:grpSp>
        <p:nvGrpSpPr>
          <p:cNvPr id="2" name="Agrupar 1">
            <a:extLst>
              <a:ext uri="{FF2B5EF4-FFF2-40B4-BE49-F238E27FC236}">
                <a16:creationId xmlns:a16="http://schemas.microsoft.com/office/drawing/2014/main" id="{7AA7FE23-D5E9-CCD3-DB77-46A57E655606}"/>
              </a:ext>
            </a:extLst>
          </p:cNvPr>
          <p:cNvGrpSpPr/>
          <p:nvPr/>
        </p:nvGrpSpPr>
        <p:grpSpPr>
          <a:xfrm>
            <a:off x="1017420" y="905911"/>
            <a:ext cx="2379697" cy="4769328"/>
            <a:chOff x="555866" y="932037"/>
            <a:chExt cx="2379697" cy="4769328"/>
          </a:xfrm>
        </p:grpSpPr>
        <p:pic>
          <p:nvPicPr>
            <p:cNvPr id="29" name="Imagem 28">
              <a:extLst>
                <a:ext uri="{FF2B5EF4-FFF2-40B4-BE49-F238E27FC236}">
                  <a16:creationId xmlns:a16="http://schemas.microsoft.com/office/drawing/2014/main" id="{B5594E63-4E87-9CE7-813D-F5867B05B40F}"/>
                </a:ext>
              </a:extLst>
            </p:cNvPr>
            <p:cNvPicPr>
              <a:picLocks noChangeAspect="1"/>
            </p:cNvPicPr>
            <p:nvPr/>
          </p:nvPicPr>
          <p:blipFill rotWithShape="1">
            <a:blip r:embed="rId3"/>
            <a:srcRect b="20456"/>
            <a:stretch/>
          </p:blipFill>
          <p:spPr>
            <a:xfrm>
              <a:off x="555866" y="2443484"/>
              <a:ext cx="2379696" cy="1542847"/>
            </a:xfrm>
            <a:prstGeom prst="roundRect">
              <a:avLst>
                <a:gd name="adj" fmla="val 250"/>
              </a:avLst>
            </a:prstGeom>
            <a:solidFill>
              <a:srgbClr val="FFFFFF">
                <a:shade val="85000"/>
              </a:srgbClr>
            </a:solidFill>
            <a:ln>
              <a:noFill/>
            </a:ln>
            <a:effectLst>
              <a:reflection blurRad="12700" stA="38000" endPos="28000" dist="5000" dir="5400000" sy="-100000" algn="bl" rotWithShape="0"/>
            </a:effectLst>
          </p:spPr>
        </p:pic>
        <p:pic>
          <p:nvPicPr>
            <p:cNvPr id="33" name="Imagem 32">
              <a:extLst>
                <a:ext uri="{FF2B5EF4-FFF2-40B4-BE49-F238E27FC236}">
                  <a16:creationId xmlns:a16="http://schemas.microsoft.com/office/drawing/2014/main" id="{8CE50FF9-F093-A55D-D374-0E775ED0A69A}"/>
                </a:ext>
              </a:extLst>
            </p:cNvPr>
            <p:cNvPicPr>
              <a:picLocks noChangeAspect="1"/>
            </p:cNvPicPr>
            <p:nvPr/>
          </p:nvPicPr>
          <p:blipFill rotWithShape="1">
            <a:blip r:embed="rId4"/>
            <a:srcRect l="2330" t="3843" r="1627" b="25054"/>
            <a:stretch/>
          </p:blipFill>
          <p:spPr>
            <a:xfrm>
              <a:off x="555866" y="932037"/>
              <a:ext cx="2379697" cy="1420384"/>
            </a:xfrm>
            <a:prstGeom prst="roundRect">
              <a:avLst>
                <a:gd name="adj" fmla="val 892"/>
              </a:avLst>
            </a:prstGeom>
            <a:solidFill>
              <a:srgbClr val="FFFFFF">
                <a:shade val="85000"/>
              </a:srgbClr>
            </a:solidFill>
            <a:ln>
              <a:noFill/>
            </a:ln>
            <a:effectLst>
              <a:reflection blurRad="12700" stA="38000" endPos="28000" dist="5000" dir="5400000" sy="-100000" algn="bl" rotWithShape="0"/>
            </a:effectLst>
          </p:spPr>
        </p:pic>
        <p:pic>
          <p:nvPicPr>
            <p:cNvPr id="39" name="Imagem 38">
              <a:extLst>
                <a:ext uri="{FF2B5EF4-FFF2-40B4-BE49-F238E27FC236}">
                  <a16:creationId xmlns:a16="http://schemas.microsoft.com/office/drawing/2014/main" id="{4BDB0A08-0CF3-5ACE-ECD5-94F9883BB267}"/>
                </a:ext>
              </a:extLst>
            </p:cNvPr>
            <p:cNvPicPr>
              <a:picLocks noChangeAspect="1"/>
            </p:cNvPicPr>
            <p:nvPr/>
          </p:nvPicPr>
          <p:blipFill rotWithShape="1">
            <a:blip r:embed="rId5"/>
            <a:srcRect l="7599"/>
            <a:stretch/>
          </p:blipFill>
          <p:spPr>
            <a:xfrm>
              <a:off x="555866" y="4077394"/>
              <a:ext cx="2379696" cy="1623971"/>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grpSp>
      <p:sp>
        <p:nvSpPr>
          <p:cNvPr id="48" name="CaixaDeTexto 47">
            <a:extLst>
              <a:ext uri="{FF2B5EF4-FFF2-40B4-BE49-F238E27FC236}">
                <a16:creationId xmlns:a16="http://schemas.microsoft.com/office/drawing/2014/main" id="{D9A5594B-444A-C430-157D-C5BDB02C9FCB}"/>
              </a:ext>
            </a:extLst>
          </p:cNvPr>
          <p:cNvSpPr txBox="1"/>
          <p:nvPr/>
        </p:nvSpPr>
        <p:spPr>
          <a:xfrm>
            <a:off x="433559" y="379309"/>
            <a:ext cx="8869061" cy="461665"/>
          </a:xfrm>
          <a:prstGeom prst="rect">
            <a:avLst/>
          </a:prstGeom>
          <a:noFill/>
        </p:spPr>
        <p:txBody>
          <a:bodyPr wrap="square">
            <a:spAutoFit/>
          </a:bodyPr>
          <a:lstStyle/>
          <a:p>
            <a:r>
              <a:rPr lang="en-GB" sz="2400" b="1" i="0" u="none" strike="noStrike" baseline="0">
                <a:solidFill>
                  <a:schemeClr val="bg1">
                    <a:lumMod val="65000"/>
                  </a:schemeClr>
                </a:solidFill>
              </a:rPr>
              <a:t>PRO_MOV Programme - Professional Reskilling Courses </a:t>
            </a:r>
          </a:p>
        </p:txBody>
      </p:sp>
    </p:spTree>
    <p:extLst>
      <p:ext uri="{BB962C8B-B14F-4D97-AF65-F5344CB8AC3E}">
        <p14:creationId xmlns:p14="http://schemas.microsoft.com/office/powerpoint/2010/main" val="3064979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CaixaDeTexto 41">
            <a:extLst>
              <a:ext uri="{FF2B5EF4-FFF2-40B4-BE49-F238E27FC236}">
                <a16:creationId xmlns:a16="http://schemas.microsoft.com/office/drawing/2014/main" id="{5E12DD64-AD75-89D6-90E2-2DCB7F03B4B2}"/>
              </a:ext>
            </a:extLst>
          </p:cNvPr>
          <p:cNvSpPr txBox="1"/>
          <p:nvPr/>
        </p:nvSpPr>
        <p:spPr>
          <a:xfrm>
            <a:off x="3307392" y="1589496"/>
            <a:ext cx="8048585" cy="3754874"/>
          </a:xfrm>
          <a:prstGeom prst="rect">
            <a:avLst/>
          </a:prstGeom>
          <a:solidFill>
            <a:schemeClr val="bg1">
              <a:lumMod val="95000"/>
            </a:schemeClr>
          </a:solidFill>
          <a:ln>
            <a:noFill/>
          </a:ln>
          <a:effectLst>
            <a:outerShdw blurRad="107950" dist="12700" dir="5400000" algn="ctr">
              <a:srgbClr val="000000"/>
            </a:outerShdw>
          </a:effectLst>
        </p:spPr>
        <p:txBody>
          <a:bodyPr wrap="square">
            <a:spAutoFit/>
          </a:bodyPr>
          <a:lstStyle/>
          <a:p>
            <a:pPr marL="171450" indent="-171450" algn="just" eaLnBrk="0" fontAlgn="base" hangingPunct="0">
              <a:spcBef>
                <a:spcPts val="1200"/>
              </a:spcBef>
              <a:spcAft>
                <a:spcPts val="1200"/>
              </a:spcAft>
              <a:buClr>
                <a:srgbClr val="009900"/>
              </a:buClr>
              <a:buFont typeface="Wingdings" panose="05000000000000000000" pitchFamily="2" charset="2"/>
              <a:buChar char="v"/>
            </a:pPr>
            <a:r>
              <a:rPr lang="en-GB" sz="1200">
                <a:solidFill>
                  <a:schemeClr val="bg2">
                    <a:lumMod val="75000"/>
                  </a:schemeClr>
                </a:solidFill>
                <a:ea typeface="Calibri" panose="020F0502020204030204" pitchFamily="34" charset="0"/>
                <a:cs typeface="Times New Roman" panose="02020603050405020304" pitchFamily="18" charset="0"/>
              </a:rPr>
              <a:t>Social assistance provided to students by the IEFP during classroom-based training and workplace-based training, specifically: </a:t>
            </a:r>
          </a:p>
          <a:p>
            <a:pPr marL="809625" indent="-182563" algn="just">
              <a:spcBef>
                <a:spcPts val="600"/>
              </a:spcBef>
              <a:spcAft>
                <a:spcPts val="600"/>
              </a:spcAft>
              <a:buClr>
                <a:srgbClr val="009900"/>
              </a:buClr>
              <a:buFont typeface="Wingdings" panose="05000000000000000000" pitchFamily="2" charset="2"/>
              <a:buChar char="Ø"/>
            </a:pPr>
            <a:r>
              <a:rPr lang="en-GB" sz="1200">
                <a:solidFill>
                  <a:schemeClr val="bg2">
                    <a:lumMod val="75000"/>
                  </a:schemeClr>
                </a:solidFill>
                <a:ea typeface="Calibri" panose="020F0502020204030204" pitchFamily="34" charset="0"/>
                <a:cs typeface="Times New Roman" panose="02020603050405020304" pitchFamily="18" charset="0"/>
              </a:rPr>
              <a:t>training assistance (</a:t>
            </a:r>
            <a:r>
              <a:rPr lang="en-GB" sz="1200" b="0" i="0" u="none" strike="noStrike">
                <a:solidFill>
                  <a:schemeClr val="bg2">
                    <a:lumMod val="75000"/>
                  </a:schemeClr>
                </a:solidFill>
              </a:rPr>
              <a:t>with a </a:t>
            </a:r>
            <a:r>
              <a:rPr lang="en-GB" sz="1200" b="0" i="0" u="none" strike="noStrike" baseline="0">
                <a:solidFill>
                  <a:schemeClr val="bg2">
                    <a:lumMod val="75000"/>
                  </a:schemeClr>
                </a:solidFill>
              </a:rPr>
              <a:t>maximum monthly value of 50 % or 65 % of</a:t>
            </a:r>
            <a:r>
              <a:rPr lang="en-GB" sz="1200" b="0" i="0" u="none" strike="noStrike">
                <a:solidFill>
                  <a:schemeClr val="bg2">
                    <a:lumMod val="75000"/>
                  </a:schemeClr>
                </a:solidFill>
              </a:rPr>
              <a:t> </a:t>
            </a:r>
            <a:r>
              <a:rPr lang="en-GB" sz="1200">
                <a:solidFill>
                  <a:schemeClr val="bg2">
                    <a:lumMod val="75000"/>
                  </a:schemeClr>
                </a:solidFill>
              </a:rPr>
              <a:t>the social assistance baseline rate</a:t>
            </a:r>
            <a:r>
              <a:rPr lang="en-GB" sz="1200" b="0" i="0" u="none" strike="noStrike" baseline="0">
                <a:solidFill>
                  <a:schemeClr val="bg2">
                    <a:lumMod val="75000"/>
                  </a:schemeClr>
                </a:solidFill>
              </a:rPr>
              <a:t>, depending on the student’s situation);</a:t>
            </a:r>
          </a:p>
          <a:p>
            <a:pPr marL="809625" indent="-182563" algn="just">
              <a:spcBef>
                <a:spcPts val="600"/>
              </a:spcBef>
              <a:spcAft>
                <a:spcPts val="600"/>
              </a:spcAft>
              <a:buClr>
                <a:srgbClr val="009900"/>
              </a:buClr>
              <a:buFont typeface="Wingdings" panose="05000000000000000000" pitchFamily="2" charset="2"/>
              <a:buChar char="Ø"/>
            </a:pPr>
            <a:r>
              <a:rPr lang="en-GB" sz="1200">
                <a:solidFill>
                  <a:schemeClr val="bg2">
                    <a:lumMod val="75000"/>
                  </a:schemeClr>
                </a:solidFill>
                <a:ea typeface="Calibri" panose="020F0502020204030204" pitchFamily="34" charset="0"/>
                <a:cs typeface="Times New Roman" panose="02020603050405020304" pitchFamily="18" charset="0"/>
              </a:rPr>
              <a:t>food (</a:t>
            </a:r>
            <a:r>
              <a:rPr lang="en-GB" sz="1200" b="0" i="0" u="none" strike="noStrike" baseline="0">
                <a:solidFill>
                  <a:schemeClr val="bg2">
                    <a:lumMod val="75000"/>
                  </a:schemeClr>
                </a:solidFill>
              </a:rPr>
              <a:t>equal to the value established for workers performing public functions, in the form of a subsidy or aid in kind);</a:t>
            </a:r>
          </a:p>
          <a:p>
            <a:pPr marL="809625" indent="-182563" algn="just">
              <a:spcBef>
                <a:spcPts val="600"/>
              </a:spcBef>
              <a:spcAft>
                <a:spcPts val="600"/>
              </a:spcAft>
              <a:buClr>
                <a:srgbClr val="009900"/>
              </a:buClr>
              <a:buFont typeface="Wingdings" panose="05000000000000000000" pitchFamily="2" charset="2"/>
              <a:buChar char="Ø"/>
            </a:pPr>
            <a:r>
              <a:rPr lang="en-GB" sz="1200">
                <a:solidFill>
                  <a:schemeClr val="bg2">
                    <a:lumMod val="75000"/>
                  </a:schemeClr>
                </a:solidFill>
                <a:ea typeface="Calibri" panose="020F0502020204030204" pitchFamily="34" charset="0"/>
                <a:cs typeface="Times New Roman" panose="02020603050405020304" pitchFamily="18" charset="0"/>
              </a:rPr>
              <a:t>travel (</a:t>
            </a:r>
            <a:r>
              <a:rPr lang="en-GB" sz="1200" b="0" i="0" u="none" strike="noStrike" baseline="0">
                <a:solidFill>
                  <a:schemeClr val="bg2">
                    <a:lumMod val="75000"/>
                  </a:schemeClr>
                </a:solidFill>
              </a:rPr>
              <a:t>total expenditure on public transport</a:t>
            </a:r>
            <a:r>
              <a:rPr lang="en-GB" sz="1200">
                <a:solidFill>
                  <a:schemeClr val="bg2">
                    <a:lumMod val="75000"/>
                  </a:schemeClr>
                </a:solidFill>
              </a:rPr>
              <a:t> </a:t>
            </a:r>
            <a:r>
              <a:rPr lang="en-GB" sz="1200" b="0" i="0" u="none" strike="noStrike" baseline="0">
                <a:solidFill>
                  <a:schemeClr val="bg2">
                    <a:lumMod val="75000"/>
                  </a:schemeClr>
                </a:solidFill>
              </a:rPr>
              <a:t>or</a:t>
            </a:r>
            <a:r>
              <a:rPr lang="en-GB" sz="1200" b="0" i="0" u="none" strike="noStrike">
                <a:solidFill>
                  <a:schemeClr val="bg2">
                    <a:lumMod val="75000"/>
                  </a:schemeClr>
                </a:solidFill>
              </a:rPr>
              <a:t> a</a:t>
            </a:r>
            <a:r>
              <a:rPr lang="en-GB" sz="1200">
                <a:solidFill>
                  <a:schemeClr val="bg2">
                    <a:lumMod val="75000"/>
                  </a:schemeClr>
                </a:solidFill>
              </a:rPr>
              <a:t> s</a:t>
            </a:r>
            <a:r>
              <a:rPr lang="en-GB" sz="1200" b="0" i="0" u="none" strike="noStrike" baseline="0">
                <a:solidFill>
                  <a:schemeClr val="bg2">
                    <a:lumMod val="75000"/>
                  </a:schemeClr>
                </a:solidFill>
              </a:rPr>
              <a:t>ubsidy/aid in kind with a maximum monthly value of 15 </a:t>
            </a:r>
            <a:r>
              <a:rPr lang="en-GB" sz="1200">
                <a:solidFill>
                  <a:schemeClr val="bg2">
                    <a:lumMod val="75000"/>
                  </a:schemeClr>
                </a:solidFill>
              </a:rPr>
              <a:t>% of the social assistance baseline rate</a:t>
            </a:r>
            <a:r>
              <a:rPr lang="en-GB" sz="1200" b="0" i="0" u="none" strike="noStrike" baseline="0">
                <a:solidFill>
                  <a:schemeClr val="bg2">
                    <a:lumMod val="75000"/>
                  </a:schemeClr>
                </a:solidFill>
              </a:rPr>
              <a:t>);</a:t>
            </a:r>
          </a:p>
          <a:p>
            <a:pPr marL="809625" indent="-182563" algn="just">
              <a:spcBef>
                <a:spcPts val="600"/>
              </a:spcBef>
              <a:spcAft>
                <a:spcPts val="600"/>
              </a:spcAft>
              <a:buClr>
                <a:srgbClr val="009900"/>
              </a:buClr>
              <a:buFont typeface="Wingdings" panose="05000000000000000000" pitchFamily="2" charset="2"/>
              <a:buChar char="Ø"/>
            </a:pPr>
            <a:r>
              <a:rPr lang="en-GB" sz="1200">
                <a:solidFill>
                  <a:schemeClr val="bg2">
                    <a:lumMod val="75000"/>
                  </a:schemeClr>
                </a:solidFill>
                <a:ea typeface="Calibri" panose="020F0502020204030204" pitchFamily="34" charset="0"/>
                <a:cs typeface="Times New Roman" panose="02020603050405020304" pitchFamily="18" charset="0"/>
              </a:rPr>
              <a:t>reception (</a:t>
            </a:r>
            <a:r>
              <a:rPr lang="en-GB" sz="1200">
                <a:solidFill>
                  <a:schemeClr val="bg2">
                    <a:lumMod val="75000"/>
                  </a:schemeClr>
                </a:solidFill>
              </a:rPr>
              <a:t>with a </a:t>
            </a:r>
            <a:r>
              <a:rPr lang="en-GB" sz="1200" b="0" i="0" u="none" strike="noStrike" baseline="0">
                <a:solidFill>
                  <a:schemeClr val="bg2">
                    <a:lumMod val="75000"/>
                  </a:schemeClr>
                </a:solidFill>
              </a:rPr>
              <a:t>maximum monthly value of 50</a:t>
            </a:r>
            <a:r>
              <a:rPr lang="en-GB" sz="1200">
                <a:solidFill>
                  <a:schemeClr val="bg2">
                    <a:lumMod val="75000"/>
                  </a:schemeClr>
                </a:solidFill>
              </a:rPr>
              <a:t> </a:t>
            </a:r>
            <a:r>
              <a:rPr lang="en-GB" sz="1200" b="0" i="0" u="none" strike="noStrike" baseline="0">
                <a:solidFill>
                  <a:schemeClr val="bg2">
                    <a:lumMod val="75000"/>
                  </a:schemeClr>
                </a:solidFill>
              </a:rPr>
              <a:t>% </a:t>
            </a:r>
            <a:r>
              <a:rPr lang="en-GB" sz="1200">
                <a:solidFill>
                  <a:schemeClr val="bg2">
                    <a:lumMod val="75000"/>
                  </a:schemeClr>
                </a:solidFill>
              </a:rPr>
              <a:t>of the social assistance baseline rate);</a:t>
            </a:r>
          </a:p>
          <a:p>
            <a:pPr marL="809625" indent="-182563" algn="just">
              <a:spcBef>
                <a:spcPts val="600"/>
              </a:spcBef>
              <a:spcAft>
                <a:spcPts val="600"/>
              </a:spcAft>
              <a:buClr>
                <a:srgbClr val="009900"/>
              </a:buClr>
              <a:buFont typeface="Wingdings" panose="05000000000000000000" pitchFamily="2" charset="2"/>
              <a:buChar char="Ø"/>
            </a:pPr>
            <a:r>
              <a:rPr lang="en-GB" sz="1200">
                <a:solidFill>
                  <a:schemeClr val="bg2">
                    <a:lumMod val="75000"/>
                  </a:schemeClr>
                </a:solidFill>
                <a:ea typeface="Calibri" panose="020F0502020204030204" pitchFamily="34" charset="0"/>
                <a:cs typeface="Times New Roman" panose="02020603050405020304" pitchFamily="18" charset="0"/>
              </a:rPr>
              <a:t>accommodation (with a</a:t>
            </a:r>
            <a:r>
              <a:rPr lang="en-GB" sz="1200" b="0" i="0" u="none" strike="noStrike" baseline="0">
                <a:solidFill>
                  <a:schemeClr val="bg2">
                    <a:lumMod val="75000"/>
                  </a:schemeClr>
                </a:solidFill>
              </a:rPr>
              <a:t> maximum monthly value of 30 % </a:t>
            </a:r>
            <a:r>
              <a:rPr lang="en-GB" sz="1200">
                <a:solidFill>
                  <a:schemeClr val="bg2">
                    <a:lumMod val="75000"/>
                  </a:schemeClr>
                </a:solidFill>
              </a:rPr>
              <a:t>of the social assistance baseline rate</a:t>
            </a:r>
            <a:r>
              <a:rPr lang="en-GB" sz="1200" b="0" i="0" u="none" strike="noStrike" baseline="0">
                <a:solidFill>
                  <a:schemeClr val="bg2">
                    <a:lumMod val="75000"/>
                  </a:schemeClr>
                </a:solidFill>
              </a:rPr>
              <a:t>, in</a:t>
            </a:r>
            <a:r>
              <a:rPr lang="en-GB" sz="1200" b="0" i="0" u="none" strike="noStrike">
                <a:solidFill>
                  <a:schemeClr val="bg2">
                    <a:lumMod val="75000"/>
                  </a:schemeClr>
                </a:solidFill>
              </a:rPr>
              <a:t> the form of a</a:t>
            </a:r>
            <a:r>
              <a:rPr lang="en-GB" sz="1200" b="0" i="0" u="none" strike="noStrike" baseline="0">
                <a:solidFill>
                  <a:schemeClr val="bg2">
                    <a:lumMod val="75000"/>
                  </a:schemeClr>
                </a:solidFill>
              </a:rPr>
              <a:t> subsidy or aid in kind</a:t>
            </a:r>
            <a:r>
              <a:rPr lang="en-GB" sz="1200" b="0" i="0" u="none" strike="noStrike" baseline="0">
                <a:solidFill>
                  <a:schemeClr val="bg2">
                    <a:lumMod val="75000"/>
                  </a:schemeClr>
                </a:solidFill>
                <a:cs typeface="Times New Roman" panose="02020603050405020304" pitchFamily="18" charset="0"/>
              </a:rPr>
              <a:t>).</a:t>
            </a:r>
          </a:p>
          <a:p>
            <a:pPr marL="171450" indent="-171450" algn="just">
              <a:spcBef>
                <a:spcPts val="1200"/>
              </a:spcBef>
              <a:spcAft>
                <a:spcPts val="1200"/>
              </a:spcAft>
              <a:buClr>
                <a:srgbClr val="009900"/>
              </a:buClr>
              <a:buFont typeface="Wingdings" panose="05000000000000000000" pitchFamily="2" charset="2"/>
              <a:buChar char="v"/>
            </a:pPr>
            <a:r>
              <a:rPr lang="en-GB" sz="1200">
                <a:solidFill>
                  <a:schemeClr val="bg2">
                    <a:lumMod val="75000"/>
                  </a:schemeClr>
                </a:solidFill>
                <a:cs typeface="Times New Roman" panose="02020603050405020304" pitchFamily="18" charset="0"/>
              </a:rPr>
              <a:t>With respect to workplace-based training, in addition to the assistance outlined above, the company hosting the student provides a social assistance supplement at a minimum amount of 50 % </a:t>
            </a:r>
            <a:r>
              <a:rPr lang="en-GB" sz="1200">
                <a:solidFill>
                  <a:schemeClr val="bg2">
                    <a:lumMod val="75000"/>
                  </a:schemeClr>
                </a:solidFill>
              </a:rPr>
              <a:t>of the social assistance baseline rate</a:t>
            </a:r>
            <a:r>
              <a:rPr lang="en-GB" sz="1200">
                <a:solidFill>
                  <a:schemeClr val="bg2">
                    <a:lumMod val="75000"/>
                  </a:schemeClr>
                </a:solidFill>
                <a:cs typeface="Times New Roman" panose="02020603050405020304" pitchFamily="18" charset="0"/>
              </a:rPr>
              <a:t>.</a:t>
            </a:r>
          </a:p>
        </p:txBody>
      </p:sp>
      <p:grpSp>
        <p:nvGrpSpPr>
          <p:cNvPr id="5" name="Agrupar 4">
            <a:extLst>
              <a:ext uri="{FF2B5EF4-FFF2-40B4-BE49-F238E27FC236}">
                <a16:creationId xmlns:a16="http://schemas.microsoft.com/office/drawing/2014/main" id="{D0E1B7C4-69DE-EB5A-7F27-3AA70F415EE3}"/>
              </a:ext>
            </a:extLst>
          </p:cNvPr>
          <p:cNvGrpSpPr/>
          <p:nvPr/>
        </p:nvGrpSpPr>
        <p:grpSpPr>
          <a:xfrm>
            <a:off x="531480" y="1097025"/>
            <a:ext cx="2425616" cy="4370485"/>
            <a:chOff x="762477" y="1158548"/>
            <a:chExt cx="2425616" cy="4370485"/>
          </a:xfrm>
        </p:grpSpPr>
        <p:pic>
          <p:nvPicPr>
            <p:cNvPr id="35" name="Imagem 34">
              <a:extLst>
                <a:ext uri="{FF2B5EF4-FFF2-40B4-BE49-F238E27FC236}">
                  <a16:creationId xmlns:a16="http://schemas.microsoft.com/office/drawing/2014/main" id="{075BE797-B9F6-3AF1-D512-4019B796E269}"/>
                </a:ext>
              </a:extLst>
            </p:cNvPr>
            <p:cNvPicPr>
              <a:picLocks noChangeAspect="1"/>
            </p:cNvPicPr>
            <p:nvPr/>
          </p:nvPicPr>
          <p:blipFill rotWithShape="1">
            <a:blip r:embed="rId3"/>
            <a:srcRect t="9890" b="8323"/>
            <a:stretch/>
          </p:blipFill>
          <p:spPr>
            <a:xfrm>
              <a:off x="762477" y="1158548"/>
              <a:ext cx="2425616" cy="1435409"/>
            </a:xfrm>
            <a:prstGeom prst="roundRect">
              <a:avLst>
                <a:gd name="adj" fmla="val 531"/>
              </a:avLst>
            </a:prstGeom>
            <a:solidFill>
              <a:srgbClr val="FFFFFF">
                <a:shade val="85000"/>
              </a:srgbClr>
            </a:solidFill>
            <a:ln>
              <a:noFill/>
            </a:ln>
            <a:effectLst>
              <a:reflection blurRad="12700" stA="38000" endPos="28000" dist="5000" dir="5400000" sy="-100000" algn="bl" rotWithShape="0"/>
            </a:effectLst>
          </p:spPr>
        </p:pic>
        <p:pic>
          <p:nvPicPr>
            <p:cNvPr id="37" name="Imagem 36">
              <a:extLst>
                <a:ext uri="{FF2B5EF4-FFF2-40B4-BE49-F238E27FC236}">
                  <a16:creationId xmlns:a16="http://schemas.microsoft.com/office/drawing/2014/main" id="{AAECFB3F-C7F5-6DB5-8A9E-FD41E586E08F}"/>
                </a:ext>
              </a:extLst>
            </p:cNvPr>
            <p:cNvPicPr>
              <a:picLocks noChangeAspect="1"/>
            </p:cNvPicPr>
            <p:nvPr/>
          </p:nvPicPr>
          <p:blipFill rotWithShape="1">
            <a:blip r:embed="rId4"/>
            <a:srcRect t="1844" b="27429"/>
            <a:stretch/>
          </p:blipFill>
          <p:spPr>
            <a:xfrm>
              <a:off x="762477" y="2709733"/>
              <a:ext cx="2425616" cy="1268115"/>
            </a:xfrm>
            <a:prstGeom prst="roundRect">
              <a:avLst>
                <a:gd name="adj" fmla="val 228"/>
              </a:avLst>
            </a:prstGeom>
            <a:solidFill>
              <a:srgbClr val="FFFFFF">
                <a:shade val="85000"/>
              </a:srgbClr>
            </a:solidFill>
            <a:ln>
              <a:noFill/>
            </a:ln>
            <a:effectLst>
              <a:reflection blurRad="12700" stA="38000" endPos="28000" dist="5000" dir="5400000" sy="-100000" algn="bl" rotWithShape="0"/>
            </a:effectLst>
          </p:spPr>
        </p:pic>
        <p:pic>
          <p:nvPicPr>
            <p:cNvPr id="41" name="Imagem 40">
              <a:extLst>
                <a:ext uri="{FF2B5EF4-FFF2-40B4-BE49-F238E27FC236}">
                  <a16:creationId xmlns:a16="http://schemas.microsoft.com/office/drawing/2014/main" id="{B9DDBB0A-A106-2D04-040C-730CA00538D0}"/>
                </a:ext>
              </a:extLst>
            </p:cNvPr>
            <p:cNvPicPr>
              <a:picLocks noChangeAspect="1"/>
            </p:cNvPicPr>
            <p:nvPr/>
          </p:nvPicPr>
          <p:blipFill rotWithShape="1">
            <a:blip r:embed="rId5"/>
            <a:srcRect b="16617"/>
            <a:stretch/>
          </p:blipFill>
          <p:spPr>
            <a:xfrm>
              <a:off x="762477" y="4093624"/>
              <a:ext cx="2425616" cy="1435409"/>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grpSp>
      <p:sp>
        <p:nvSpPr>
          <p:cNvPr id="48" name="CaixaDeTexto 47">
            <a:extLst>
              <a:ext uri="{FF2B5EF4-FFF2-40B4-BE49-F238E27FC236}">
                <a16:creationId xmlns:a16="http://schemas.microsoft.com/office/drawing/2014/main" id="{D9A5594B-444A-C430-157D-C5BDB02C9FCB}"/>
              </a:ext>
            </a:extLst>
          </p:cNvPr>
          <p:cNvSpPr txBox="1"/>
          <p:nvPr/>
        </p:nvSpPr>
        <p:spPr>
          <a:xfrm>
            <a:off x="433559" y="379309"/>
            <a:ext cx="8869061" cy="461665"/>
          </a:xfrm>
          <a:prstGeom prst="rect">
            <a:avLst/>
          </a:prstGeom>
          <a:noFill/>
        </p:spPr>
        <p:txBody>
          <a:bodyPr wrap="square">
            <a:spAutoFit/>
          </a:bodyPr>
          <a:lstStyle/>
          <a:p>
            <a:r>
              <a:rPr lang="en-GB" sz="2400" b="1" i="0" u="none" strike="noStrike" baseline="0">
                <a:solidFill>
                  <a:schemeClr val="bg1">
                    <a:lumMod val="65000"/>
                  </a:schemeClr>
                </a:solidFill>
              </a:rPr>
              <a:t>PRO_MOV Programme - Professional Reskilling Courses </a:t>
            </a:r>
          </a:p>
        </p:txBody>
      </p:sp>
    </p:spTree>
    <p:extLst>
      <p:ext uri="{BB962C8B-B14F-4D97-AF65-F5344CB8AC3E}">
        <p14:creationId xmlns:p14="http://schemas.microsoft.com/office/powerpoint/2010/main" val="3965376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B1B7EE1D-2AD3-B2D4-142C-D5F5AD89C78F}"/>
              </a:ext>
            </a:extLst>
          </p:cNvPr>
          <p:cNvPicPr>
            <a:picLocks noChangeAspect="1"/>
          </p:cNvPicPr>
          <p:nvPr/>
        </p:nvPicPr>
        <p:blipFill>
          <a:blip r:embed="rId3"/>
          <a:stretch>
            <a:fillRect/>
          </a:stretch>
        </p:blipFill>
        <p:spPr>
          <a:xfrm>
            <a:off x="8012690" y="998599"/>
            <a:ext cx="3793169" cy="2134899"/>
          </a:xfrm>
          <a:prstGeom prst="rect">
            <a:avLst/>
          </a:prstGeom>
        </p:spPr>
      </p:pic>
      <p:sp>
        <p:nvSpPr>
          <p:cNvPr id="42" name="CaixaDeTexto 41">
            <a:extLst>
              <a:ext uri="{FF2B5EF4-FFF2-40B4-BE49-F238E27FC236}">
                <a16:creationId xmlns:a16="http://schemas.microsoft.com/office/drawing/2014/main" id="{5E12DD64-AD75-89D6-90E2-2DCB7F03B4B2}"/>
              </a:ext>
            </a:extLst>
          </p:cNvPr>
          <p:cNvSpPr txBox="1"/>
          <p:nvPr/>
        </p:nvSpPr>
        <p:spPr>
          <a:xfrm>
            <a:off x="583474" y="998599"/>
            <a:ext cx="7325972" cy="4955203"/>
          </a:xfrm>
          <a:prstGeom prst="rect">
            <a:avLst/>
          </a:prstGeom>
          <a:solidFill>
            <a:schemeClr val="bg1">
              <a:lumMod val="95000"/>
            </a:schemeClr>
          </a:solidFill>
          <a:ln>
            <a:noFill/>
          </a:ln>
          <a:effectLst>
            <a:outerShdw blurRad="107950" dist="12700" dir="5400000" algn="ctr">
              <a:srgbClr val="000000"/>
            </a:outerShdw>
          </a:effectLst>
        </p:spPr>
        <p:txBody>
          <a:bodyPr wrap="square">
            <a:spAutoFit/>
          </a:bodyPr>
          <a:lstStyle/>
          <a:p>
            <a:pPr marL="171450" indent="-171450" algn="just" eaLnBrk="0" fontAlgn="base" hangingPunct="0">
              <a:spcBef>
                <a:spcPts val="1200"/>
              </a:spcBef>
              <a:spcAft>
                <a:spcPts val="1200"/>
              </a:spcAft>
              <a:buClr>
                <a:srgbClr val="009900"/>
              </a:buClr>
              <a:buFont typeface="Wingdings" panose="05000000000000000000" pitchFamily="2" charset="2"/>
              <a:buChar char="v"/>
            </a:pPr>
            <a:r>
              <a:rPr lang="en-GB" sz="1200">
                <a:solidFill>
                  <a:schemeClr val="bg2">
                    <a:lumMod val="75000"/>
                  </a:schemeClr>
                </a:solidFill>
                <a:ea typeface="Calibri" panose="020F0502020204030204" pitchFamily="34" charset="0"/>
                <a:cs typeface="Times New Roman" panose="02020603050405020304" pitchFamily="18" charset="0"/>
              </a:rPr>
              <a:t>Cooperation and partnerships with benchmark companies help:</a:t>
            </a:r>
          </a:p>
          <a:p>
            <a:pPr marL="627063" indent="-182563" algn="just" eaLnBrk="0" fontAlgn="base" hangingPunct="0">
              <a:spcBef>
                <a:spcPts val="1200"/>
              </a:spcBef>
              <a:spcAft>
                <a:spcPts val="1200"/>
              </a:spcAft>
              <a:buClr>
                <a:srgbClr val="009900"/>
              </a:buClr>
              <a:buFont typeface="Wingdings" panose="05000000000000000000" pitchFamily="2" charset="2"/>
              <a:buChar char="Ø"/>
            </a:pPr>
            <a:r>
              <a:rPr lang="en-GB" sz="1200">
                <a:solidFill>
                  <a:schemeClr val="bg2">
                    <a:lumMod val="75000"/>
                  </a:schemeClr>
                </a:solidFill>
                <a:ea typeface="Calibri" panose="020F0502020204030204" pitchFamily="34" charset="0"/>
                <a:cs typeface="Times New Roman" panose="02020603050405020304" pitchFamily="18" charset="0"/>
              </a:rPr>
              <a:t>generate synergies offering a more relevant response to the demands of both individuals and organisations, sharing specialised expertise in particular areas of activity;</a:t>
            </a:r>
          </a:p>
          <a:p>
            <a:pPr marL="627063" indent="-182563" algn="just" eaLnBrk="0" fontAlgn="base" hangingPunct="0">
              <a:spcBef>
                <a:spcPts val="1200"/>
              </a:spcBef>
              <a:spcAft>
                <a:spcPts val="1200"/>
              </a:spcAft>
              <a:buClr>
                <a:srgbClr val="009900"/>
              </a:buClr>
              <a:buFont typeface="Wingdings" panose="05000000000000000000" pitchFamily="2" charset="2"/>
              <a:buChar char="Ø"/>
            </a:pPr>
            <a:r>
              <a:rPr lang="en-GB" sz="1200">
                <a:solidFill>
                  <a:schemeClr val="bg2">
                    <a:lumMod val="75000"/>
                  </a:schemeClr>
                </a:solidFill>
                <a:effectLst/>
                <a:ea typeface="Calibri" panose="020F0502020204030204" pitchFamily="34" charset="0"/>
                <a:cs typeface="Times New Roman" panose="02020603050405020304" pitchFamily="18" charset="0"/>
              </a:rPr>
              <a:t>drive </a:t>
            </a:r>
            <a:r>
              <a:rPr lang="en-GB" sz="1200">
                <a:solidFill>
                  <a:schemeClr val="bg2">
                    <a:lumMod val="75000"/>
                  </a:schemeClr>
                </a:solidFill>
                <a:ea typeface="Calibri" panose="020F0502020204030204" pitchFamily="34" charset="0"/>
                <a:cs typeface="Times New Roman" panose="02020603050405020304" pitchFamily="18" charset="0"/>
              </a:rPr>
              <a:t>greater effectiveness and efficiency in lifelong learning trajectories and in responding to the challenges of the labour market and demand for new skills;</a:t>
            </a:r>
          </a:p>
          <a:p>
            <a:pPr marL="627063" indent="-182563" algn="just" eaLnBrk="0" fontAlgn="base" hangingPunct="0">
              <a:spcBef>
                <a:spcPts val="1200"/>
              </a:spcBef>
              <a:spcAft>
                <a:spcPts val="1200"/>
              </a:spcAft>
              <a:buClr>
                <a:srgbClr val="009900"/>
              </a:buClr>
              <a:buFont typeface="Wingdings" panose="05000000000000000000" pitchFamily="2" charset="2"/>
              <a:buChar char="Ø"/>
            </a:pPr>
            <a:r>
              <a:rPr lang="en-GB" sz="1200">
                <a:solidFill>
                  <a:schemeClr val="bg2">
                    <a:lumMod val="75000"/>
                  </a:schemeClr>
                </a:solidFill>
                <a:effectLst/>
                <a:ea typeface="Calibri" panose="020F0502020204030204" pitchFamily="34" charset="0"/>
                <a:cs typeface="Times New Roman" panose="02020603050405020304" pitchFamily="18" charset="0"/>
              </a:rPr>
              <a:t>improve the social, personal and technical skills of unemployed people or those at risk of unemployment</a:t>
            </a:r>
            <a:r>
              <a:rPr lang="en-GB" sz="1200">
                <a:solidFill>
                  <a:schemeClr val="bg2">
                    <a:lumMod val="75000"/>
                  </a:schemeClr>
                </a:solidFill>
                <a:ea typeface="Calibri" panose="020F0502020204030204" pitchFamily="34" charset="0"/>
                <a:cs typeface="Times New Roman" panose="02020603050405020304" pitchFamily="18" charset="0"/>
              </a:rPr>
              <a:t> who are</a:t>
            </a:r>
            <a:r>
              <a:rPr lang="en-GB" sz="1200">
                <a:solidFill>
                  <a:schemeClr val="bg2">
                    <a:lumMod val="75000"/>
                  </a:schemeClr>
                </a:solidFill>
                <a:effectLst/>
                <a:ea typeface="Calibri" panose="020F0502020204030204" pitchFamily="34" charset="0"/>
                <a:cs typeface="Times New Roman" panose="02020603050405020304" pitchFamily="18" charset="0"/>
              </a:rPr>
              <a:t> registered with the IEFP, boosting unemployed workers’ reintegration into the labour market or enabling employed workers at risk of unemployment to preserve their jobs;</a:t>
            </a:r>
          </a:p>
          <a:p>
            <a:pPr marL="627063" indent="-182563" algn="just" eaLnBrk="0" fontAlgn="base" hangingPunct="0">
              <a:spcBef>
                <a:spcPts val="1200"/>
              </a:spcBef>
              <a:spcAft>
                <a:spcPts val="1200"/>
              </a:spcAft>
              <a:buClr>
                <a:srgbClr val="009900"/>
              </a:buClr>
              <a:buFont typeface="Wingdings" panose="05000000000000000000" pitchFamily="2" charset="2"/>
              <a:buChar char="Ø"/>
            </a:pPr>
            <a:r>
              <a:rPr lang="en-GB" sz="1200">
                <a:solidFill>
                  <a:schemeClr val="bg2">
                    <a:lumMod val="75000"/>
                  </a:schemeClr>
                </a:solidFill>
                <a:effectLst/>
                <a:ea typeface="Calibri" panose="020F0502020204030204" pitchFamily="34" charset="0"/>
                <a:cs typeface="Times New Roman" panose="02020603050405020304" pitchFamily="18" charset="0"/>
              </a:rPr>
              <a:t>promote reskilling for unemployed people in areas of activity where there is a lack of qualified human resources, offering a double benefit with their reintegration, whenever this is possible in the area of </a:t>
            </a:r>
            <a:r>
              <a:rPr lang="en-GB" sz="1200">
                <a:solidFill>
                  <a:schemeClr val="bg2">
                    <a:lumMod val="75000"/>
                  </a:schemeClr>
                </a:solidFill>
                <a:ea typeface="Calibri" panose="020F0502020204030204" pitchFamily="34" charset="0"/>
                <a:cs typeface="Times New Roman" panose="02020603050405020304" pitchFamily="18" charset="0"/>
              </a:rPr>
              <a:t>training involved in the reskilling process</a:t>
            </a:r>
            <a:r>
              <a:rPr lang="en-GB" sz="1200" i="1">
                <a:solidFill>
                  <a:schemeClr val="bg2">
                    <a:lumMod val="75000"/>
                  </a:schemeClr>
                </a:solidFill>
                <a:ea typeface="Calibri" panose="020F0502020204030204" pitchFamily="34" charset="0"/>
                <a:cs typeface="Times New Roman" panose="02020603050405020304" pitchFamily="18" charset="0"/>
              </a:rPr>
              <a:t>;</a:t>
            </a:r>
          </a:p>
          <a:p>
            <a:pPr marL="627063" indent="-182563" algn="just" eaLnBrk="0" fontAlgn="base" hangingPunct="0">
              <a:spcBef>
                <a:spcPts val="1200"/>
              </a:spcBef>
              <a:spcAft>
                <a:spcPts val="1200"/>
              </a:spcAft>
              <a:buClr>
                <a:srgbClr val="009900"/>
              </a:buClr>
              <a:buFont typeface="Wingdings" panose="05000000000000000000" pitchFamily="2" charset="2"/>
              <a:buChar char="Ø"/>
            </a:pPr>
            <a:r>
              <a:rPr lang="en-GB" sz="1200">
                <a:solidFill>
                  <a:schemeClr val="bg2">
                    <a:lumMod val="75000"/>
                  </a:schemeClr>
                </a:solidFill>
                <a:effectLst/>
                <a:ea typeface="Calibri" panose="020F0502020204030204" pitchFamily="34" charset="0"/>
                <a:cs typeface="Times New Roman" panose="02020603050405020304" pitchFamily="18" charset="0"/>
              </a:rPr>
              <a:t>establish a benchmark figure for</a:t>
            </a:r>
            <a:r>
              <a:rPr lang="en-GB" sz="1200" b="1">
                <a:solidFill>
                  <a:schemeClr val="bg2">
                    <a:lumMod val="75000"/>
                  </a:schemeClr>
                </a:solidFill>
                <a:effectLst/>
                <a:ea typeface="Calibri" panose="020F0502020204030204" pitchFamily="34" charset="0"/>
                <a:cs typeface="Times New Roman" panose="02020603050405020304" pitchFamily="18" charset="0"/>
              </a:rPr>
              <a:t> professional reintegration </a:t>
            </a:r>
            <a:r>
              <a:rPr lang="en-GB" sz="1200" b="1">
                <a:solidFill>
                  <a:schemeClr val="bg2">
                    <a:lumMod val="75000"/>
                  </a:schemeClr>
                </a:solidFill>
                <a:ea typeface="Calibri" panose="020F0502020204030204" pitchFamily="34" charset="0"/>
                <a:cs typeface="Times New Roman" panose="02020603050405020304" pitchFamily="18" charset="0"/>
              </a:rPr>
              <a:t>into the labour market of an average of 80 % of students </a:t>
            </a:r>
            <a:r>
              <a:rPr lang="en-GB" sz="1200">
                <a:solidFill>
                  <a:schemeClr val="bg2">
                    <a:lumMod val="75000"/>
                  </a:schemeClr>
                </a:solidFill>
                <a:ea typeface="Calibri" panose="020F0502020204030204" pitchFamily="34" charset="0"/>
                <a:cs typeface="Times New Roman" panose="02020603050405020304" pitchFamily="18" charset="0"/>
              </a:rPr>
              <a:t>who are unemployed at the beginning of the programme and who successfully complete their training course.</a:t>
            </a:r>
          </a:p>
        </p:txBody>
      </p:sp>
      <p:sp>
        <p:nvSpPr>
          <p:cNvPr id="48" name="CaixaDeTexto 47">
            <a:extLst>
              <a:ext uri="{FF2B5EF4-FFF2-40B4-BE49-F238E27FC236}">
                <a16:creationId xmlns:a16="http://schemas.microsoft.com/office/drawing/2014/main" id="{D9A5594B-444A-C430-157D-C5BDB02C9FCB}"/>
              </a:ext>
            </a:extLst>
          </p:cNvPr>
          <p:cNvSpPr txBox="1"/>
          <p:nvPr/>
        </p:nvSpPr>
        <p:spPr>
          <a:xfrm>
            <a:off x="433559" y="379309"/>
            <a:ext cx="8869061" cy="461665"/>
          </a:xfrm>
          <a:prstGeom prst="rect">
            <a:avLst/>
          </a:prstGeom>
          <a:noFill/>
        </p:spPr>
        <p:txBody>
          <a:bodyPr wrap="square">
            <a:spAutoFit/>
          </a:bodyPr>
          <a:lstStyle/>
          <a:p>
            <a:r>
              <a:rPr lang="en-GB" sz="2400" b="1" i="0" u="none" strike="noStrike" baseline="0">
                <a:solidFill>
                  <a:schemeClr val="bg1">
                    <a:lumMod val="65000"/>
                  </a:schemeClr>
                </a:solidFill>
              </a:rPr>
              <a:t>PRO_MOV Programme - Professional Reskilling Courses </a:t>
            </a:r>
          </a:p>
        </p:txBody>
      </p:sp>
      <p:grpSp>
        <p:nvGrpSpPr>
          <p:cNvPr id="5" name="Agrupar 4">
            <a:extLst>
              <a:ext uri="{FF2B5EF4-FFF2-40B4-BE49-F238E27FC236}">
                <a16:creationId xmlns:a16="http://schemas.microsoft.com/office/drawing/2014/main" id="{1DE82399-9CCB-AE86-41AB-5BAC2047A2C6}"/>
              </a:ext>
            </a:extLst>
          </p:cNvPr>
          <p:cNvGrpSpPr/>
          <p:nvPr/>
        </p:nvGrpSpPr>
        <p:grpSpPr>
          <a:xfrm>
            <a:off x="7971631" y="3133498"/>
            <a:ext cx="3834228" cy="2334874"/>
            <a:chOff x="8163220" y="1853949"/>
            <a:chExt cx="3834228" cy="2334874"/>
          </a:xfrm>
        </p:grpSpPr>
        <p:pic>
          <p:nvPicPr>
            <p:cNvPr id="10" name="Imagem 9">
              <a:extLst>
                <a:ext uri="{FF2B5EF4-FFF2-40B4-BE49-F238E27FC236}">
                  <a16:creationId xmlns:a16="http://schemas.microsoft.com/office/drawing/2014/main" id="{95141D7B-E9BF-B049-F24A-FA4197720F4D}"/>
                </a:ext>
              </a:extLst>
            </p:cNvPr>
            <p:cNvPicPr>
              <a:picLocks noChangeAspect="1"/>
            </p:cNvPicPr>
            <p:nvPr/>
          </p:nvPicPr>
          <p:blipFill>
            <a:blip r:embed="rId4"/>
            <a:stretch>
              <a:fillRect/>
            </a:stretch>
          </p:blipFill>
          <p:spPr>
            <a:xfrm>
              <a:off x="8163220" y="1853949"/>
              <a:ext cx="3834228" cy="2334874"/>
            </a:xfrm>
            <a:prstGeom prst="rect">
              <a:avLst/>
            </a:prstGeom>
          </p:spPr>
        </p:pic>
        <p:sp>
          <p:nvSpPr>
            <p:cNvPr id="4" name="CaixaDeTexto 3">
              <a:extLst>
                <a:ext uri="{FF2B5EF4-FFF2-40B4-BE49-F238E27FC236}">
                  <a16:creationId xmlns:a16="http://schemas.microsoft.com/office/drawing/2014/main" id="{3FCB8BFA-1726-06E2-DBB3-515C8E5BAC3D}"/>
                </a:ext>
              </a:extLst>
            </p:cNvPr>
            <p:cNvSpPr txBox="1"/>
            <p:nvPr/>
          </p:nvSpPr>
          <p:spPr>
            <a:xfrm>
              <a:off x="8699863" y="3429000"/>
              <a:ext cx="3008977" cy="400110"/>
            </a:xfrm>
            <a:prstGeom prst="rect">
              <a:avLst/>
            </a:prstGeom>
            <a:noFill/>
          </p:spPr>
          <p:txBody>
            <a:bodyPr wrap="square">
              <a:spAutoFit/>
            </a:bodyPr>
            <a:lstStyle/>
            <a:p>
              <a:r>
                <a:rPr lang="en-GB" sz="1000" b="1">
                  <a:solidFill>
                    <a:schemeClr val="bg1"/>
                  </a:solidFill>
                  <a:hlinkClick r:id="rId5">
                    <a:extLst>
                      <a:ext uri="{A12FA001-AC4F-418D-AE19-62706E023703}">
                        <ahyp:hlinkClr xmlns:ahyp="http://schemas.microsoft.com/office/drawing/2018/hyperlinkcolor" val="tx"/>
                      </a:ext>
                    </a:extLst>
                  </a:hlinkClick>
                </a:rPr>
                <a:t>https://stream.mux.com/02OYH0200LlMMQ8OWGrxBB4jV7B4jOsj1gA/high.mp4</a:t>
              </a:r>
            </a:p>
          </p:txBody>
        </p:sp>
      </p:grpSp>
    </p:spTree>
    <p:extLst>
      <p:ext uri="{BB962C8B-B14F-4D97-AF65-F5344CB8AC3E}">
        <p14:creationId xmlns:p14="http://schemas.microsoft.com/office/powerpoint/2010/main" val="2535870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6B584745-2D37-CE54-EDA9-D30BC68D93C3}"/>
              </a:ext>
            </a:extLst>
          </p:cNvPr>
          <p:cNvSpPr txBox="1"/>
          <p:nvPr/>
        </p:nvSpPr>
        <p:spPr>
          <a:xfrm>
            <a:off x="433559" y="379309"/>
            <a:ext cx="8869061" cy="461665"/>
          </a:xfrm>
          <a:prstGeom prst="rect">
            <a:avLst/>
          </a:prstGeom>
          <a:noFill/>
        </p:spPr>
        <p:txBody>
          <a:bodyPr wrap="square">
            <a:spAutoFit/>
          </a:bodyPr>
          <a:lstStyle/>
          <a:p>
            <a:r>
              <a:rPr lang="en-GB" sz="2400" b="1" i="0" u="none" strike="noStrike" baseline="0">
                <a:solidFill>
                  <a:srgbClr val="009900"/>
                </a:solidFill>
              </a:rPr>
              <a:t>UPskill Programme</a:t>
            </a:r>
            <a:r>
              <a:rPr lang="en-GB" sz="2400" b="1">
                <a:solidFill>
                  <a:srgbClr val="009900"/>
                </a:solidFill>
                <a:effectLst/>
                <a:latin typeface="Calibri" panose="020F0502020204030204" pitchFamily="34" charset="0"/>
                <a:ea typeface="Times New Roman" panose="02020603050405020304" pitchFamily="18" charset="0"/>
                <a:cs typeface="Calibri" panose="020F0502020204030204" pitchFamily="34" charset="0"/>
              </a:rPr>
              <a:t> </a:t>
            </a:r>
            <a:r>
              <a:rPr lang="en-GB" sz="2400" b="1">
                <a:solidFill>
                  <a:srgbClr val="009900"/>
                </a:solidFill>
                <a:latin typeface="Calibri" panose="020F0502020204030204" pitchFamily="34" charset="0"/>
                <a:ea typeface="Times New Roman" panose="02020603050405020304" pitchFamily="18" charset="0"/>
                <a:cs typeface="Calibri" panose="020F0502020204030204" pitchFamily="34" charset="0"/>
              </a:rPr>
              <a:t>-</a:t>
            </a:r>
            <a:r>
              <a:rPr lang="en-GB" sz="2400" b="1">
                <a:solidFill>
                  <a:srgbClr val="009900"/>
                </a:solidFill>
                <a:effectLst/>
                <a:latin typeface="Calibri" panose="020F0502020204030204" pitchFamily="34" charset="0"/>
                <a:ea typeface="Times New Roman" panose="02020603050405020304" pitchFamily="18" charset="0"/>
                <a:cs typeface="Calibri" panose="020F0502020204030204" pitchFamily="34" charset="0"/>
              </a:rPr>
              <a:t> Digital Skills and Jobs</a:t>
            </a:r>
          </a:p>
        </p:txBody>
      </p:sp>
      <p:sp>
        <p:nvSpPr>
          <p:cNvPr id="13" name="CaixaDeTexto 12">
            <a:extLst>
              <a:ext uri="{FF2B5EF4-FFF2-40B4-BE49-F238E27FC236}">
                <a16:creationId xmlns:a16="http://schemas.microsoft.com/office/drawing/2014/main" id="{84899B45-FB7F-784E-63B6-DA05ABB4F50B}"/>
              </a:ext>
            </a:extLst>
          </p:cNvPr>
          <p:cNvSpPr txBox="1"/>
          <p:nvPr/>
        </p:nvSpPr>
        <p:spPr>
          <a:xfrm>
            <a:off x="4272911" y="4971003"/>
            <a:ext cx="7765207" cy="1138773"/>
          </a:xfrm>
          <a:prstGeom prst="rect">
            <a:avLst/>
          </a:prstGeom>
          <a:solidFill>
            <a:schemeClr val="bg1">
              <a:lumMod val="95000"/>
            </a:schemeClr>
          </a:solidFill>
          <a:ln>
            <a:noFill/>
          </a:ln>
          <a:effectLst>
            <a:outerShdw blurRad="107950" dist="12700" dir="5400000" algn="ctr">
              <a:srgbClr val="000000"/>
            </a:outerShdw>
          </a:effectLst>
        </p:spPr>
        <p:txBody>
          <a:bodyPr wrap="square">
            <a:spAutoFit/>
          </a:bodyPr>
          <a:lstStyle/>
          <a:p>
            <a:pPr marL="171450" indent="-171450" algn="just" eaLnBrk="0" fontAlgn="base" hangingPunct="0">
              <a:spcBef>
                <a:spcPts val="600"/>
              </a:spcBef>
              <a:spcAft>
                <a:spcPts val="600"/>
              </a:spcAft>
              <a:buClr>
                <a:srgbClr val="009900"/>
              </a:buClr>
              <a:buFont typeface="Wingdings" panose="05000000000000000000" pitchFamily="2" charset="2"/>
              <a:buChar char="v"/>
              <a:tabLst>
                <a:tab pos="627063" algn="l"/>
              </a:tabLst>
            </a:pPr>
            <a:r>
              <a:rPr lang="en-GB" sz="1200">
                <a:solidFill>
                  <a:schemeClr val="bg2">
                    <a:lumMod val="75000"/>
                  </a:schemeClr>
                </a:solidFill>
                <a:ea typeface="Calibri" panose="020F0502020204030204" pitchFamily="34" charset="0"/>
                <a:cs typeface="Times New Roman" panose="02020603050405020304" pitchFamily="18" charset="0"/>
              </a:rPr>
              <a:t>Social assistance provided by the IEFP during classroom-based training and by the companies during workplace-based training, specifically:</a:t>
            </a:r>
          </a:p>
          <a:p>
            <a:pPr marL="630238" indent="-185738" algn="just" eaLnBrk="0" fontAlgn="base" hangingPunct="0">
              <a:spcBef>
                <a:spcPts val="600"/>
              </a:spcBef>
              <a:spcAft>
                <a:spcPts val="600"/>
              </a:spcAft>
              <a:buClr>
                <a:srgbClr val="009900"/>
              </a:buClr>
              <a:buFont typeface="Wingdings" panose="05000000000000000000" pitchFamily="2" charset="2"/>
              <a:buChar char="Ø"/>
            </a:pPr>
            <a:r>
              <a:rPr lang="en-GB" sz="1200">
                <a:solidFill>
                  <a:schemeClr val="bg2">
                    <a:lumMod val="75000"/>
                  </a:schemeClr>
                </a:solidFill>
                <a:ea typeface="Calibri" panose="020F0502020204030204" pitchFamily="34" charset="0"/>
                <a:cs typeface="Times New Roman" panose="02020603050405020304" pitchFamily="18" charset="0"/>
              </a:rPr>
              <a:t>training assistance (equivalent to the national minimum wage);</a:t>
            </a:r>
          </a:p>
          <a:p>
            <a:pPr marL="630238" indent="-185738" algn="just">
              <a:spcBef>
                <a:spcPts val="600"/>
              </a:spcBef>
              <a:spcAft>
                <a:spcPts val="600"/>
              </a:spcAft>
              <a:buClr>
                <a:srgbClr val="009900"/>
              </a:buClr>
              <a:buFont typeface="Wingdings" panose="05000000000000000000" pitchFamily="2" charset="2"/>
              <a:buChar char="Ø"/>
            </a:pPr>
            <a:r>
              <a:rPr lang="en-GB" sz="1200">
                <a:solidFill>
                  <a:schemeClr val="bg2">
                    <a:lumMod val="75000"/>
                  </a:schemeClr>
                </a:solidFill>
                <a:ea typeface="Calibri" panose="020F0502020204030204" pitchFamily="34" charset="0"/>
                <a:cs typeface="Times New Roman" panose="02020603050405020304" pitchFamily="18" charset="0"/>
              </a:rPr>
              <a:t>food (</a:t>
            </a:r>
            <a:r>
              <a:rPr lang="en-GB" sz="1200" b="0" i="0" u="none" strike="noStrike" baseline="0">
                <a:solidFill>
                  <a:schemeClr val="bg2">
                    <a:lumMod val="75000"/>
                  </a:schemeClr>
                </a:solidFill>
              </a:rPr>
              <a:t>equal to the value established for workers performing public functions).</a:t>
            </a:r>
          </a:p>
        </p:txBody>
      </p:sp>
      <p:pic>
        <p:nvPicPr>
          <p:cNvPr id="22" name="Imagem 8" descr="Início - UPskill">
            <a:extLst>
              <a:ext uri="{FF2B5EF4-FFF2-40B4-BE49-F238E27FC236}">
                <a16:creationId xmlns:a16="http://schemas.microsoft.com/office/drawing/2014/main" id="{4E5B6157-25B2-4144-8D1D-7778C84236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4178" y="724575"/>
            <a:ext cx="2015125" cy="673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CaixaDeTexto 29">
            <a:extLst>
              <a:ext uri="{FF2B5EF4-FFF2-40B4-BE49-F238E27FC236}">
                <a16:creationId xmlns:a16="http://schemas.microsoft.com/office/drawing/2014/main" id="{FE095CC1-9548-4B5A-E4A9-753A592BF728}"/>
              </a:ext>
            </a:extLst>
          </p:cNvPr>
          <p:cNvSpPr txBox="1"/>
          <p:nvPr/>
        </p:nvSpPr>
        <p:spPr>
          <a:xfrm>
            <a:off x="433559" y="1559257"/>
            <a:ext cx="3690119" cy="4108817"/>
          </a:xfrm>
          <a:prstGeom prst="rect">
            <a:avLst/>
          </a:prstGeom>
          <a:solidFill>
            <a:schemeClr val="bg1">
              <a:lumMod val="95000"/>
            </a:schemeClr>
          </a:solidFill>
          <a:ln>
            <a:noFill/>
          </a:ln>
          <a:effectLst>
            <a:outerShdw blurRad="107950" dist="12700" dir="5400000" algn="ctr">
              <a:srgbClr val="000000"/>
            </a:outerShdw>
          </a:effectLst>
        </p:spPr>
        <p:txBody>
          <a:bodyPr wrap="square">
            <a:spAutoFit/>
          </a:bodyPr>
          <a:lstStyle/>
          <a:p>
            <a:pPr marL="171450" indent="-171450" algn="just" eaLnBrk="0" fontAlgn="base" hangingPunct="0">
              <a:spcBef>
                <a:spcPts val="1200"/>
              </a:spcBef>
              <a:spcAft>
                <a:spcPts val="1200"/>
              </a:spcAft>
              <a:buClr>
                <a:srgbClr val="009900"/>
              </a:buClr>
              <a:buFont typeface="Wingdings" panose="05000000000000000000" pitchFamily="2" charset="2"/>
              <a:buChar char="v"/>
            </a:pPr>
            <a:r>
              <a:rPr lang="en-GB" sz="1200">
                <a:solidFill>
                  <a:schemeClr val="bg2">
                    <a:lumMod val="75000"/>
                  </a:schemeClr>
                </a:solidFill>
                <a:cs typeface="Times New Roman" panose="02020603050405020304" pitchFamily="18" charset="0"/>
              </a:rPr>
              <a:t>Retraining of employed, unemployed or underemployed workers, equipping them to work in various areas of the Information and Communications Technology (ICT) sector which are identified by collaborating companies as areas where job vacancies will arise.</a:t>
            </a:r>
          </a:p>
          <a:p>
            <a:pPr marL="171450" indent="-171450" algn="just" eaLnBrk="0" fontAlgn="base" hangingPunct="0">
              <a:spcBef>
                <a:spcPts val="1200"/>
              </a:spcBef>
              <a:spcAft>
                <a:spcPts val="1200"/>
              </a:spcAft>
              <a:buClr>
                <a:srgbClr val="009900"/>
              </a:buClr>
              <a:buFont typeface="Wingdings" panose="05000000000000000000" pitchFamily="2" charset="2"/>
              <a:buChar char="v"/>
            </a:pPr>
            <a:r>
              <a:rPr lang="en-GB" sz="1200">
                <a:solidFill>
                  <a:schemeClr val="bg2">
                    <a:lumMod val="75000"/>
                  </a:schemeClr>
                </a:solidFill>
                <a:cs typeface="Times New Roman" panose="02020603050405020304" pitchFamily="18" charset="0"/>
              </a:rPr>
              <a:t>Training courses lasting an average of 9 months, designed by higher education institutions and companies, and integrating 2 training components:</a:t>
            </a:r>
          </a:p>
          <a:p>
            <a:pPr marL="630238" indent="-185738" algn="just" eaLnBrk="0" fontAlgn="base" hangingPunct="0">
              <a:spcBef>
                <a:spcPts val="600"/>
              </a:spcBef>
              <a:spcAft>
                <a:spcPts val="600"/>
              </a:spcAft>
              <a:buClr>
                <a:srgbClr val="009900"/>
              </a:buClr>
              <a:buFont typeface="Wingdings" panose="05000000000000000000" pitchFamily="2" charset="2"/>
              <a:buChar char="Ø"/>
              <a:tabLst>
                <a:tab pos="630238" algn="l"/>
              </a:tabLst>
            </a:pPr>
            <a:r>
              <a:rPr lang="en-GB" sz="1200">
                <a:solidFill>
                  <a:schemeClr val="bg2">
                    <a:lumMod val="75000"/>
                  </a:schemeClr>
                </a:solidFill>
                <a:ea typeface="Calibri" panose="020F0502020204030204" pitchFamily="34" charset="0"/>
                <a:cs typeface="Times New Roman" panose="02020603050405020304" pitchFamily="18" charset="0"/>
              </a:rPr>
              <a:t>classroom-based theory training with a standard duration of 6 months;</a:t>
            </a:r>
          </a:p>
          <a:p>
            <a:pPr marL="630238" indent="-185738" algn="just" eaLnBrk="0" fontAlgn="base" hangingPunct="0">
              <a:spcBef>
                <a:spcPts val="600"/>
              </a:spcBef>
              <a:spcAft>
                <a:spcPts val="600"/>
              </a:spcAft>
              <a:buClr>
                <a:srgbClr val="009900"/>
              </a:buClr>
              <a:buFont typeface="Wingdings" panose="05000000000000000000" pitchFamily="2" charset="2"/>
              <a:buChar char="Ø"/>
              <a:tabLst>
                <a:tab pos="630238" algn="l"/>
              </a:tabLst>
            </a:pPr>
            <a:r>
              <a:rPr lang="en-GB" sz="1200">
                <a:solidFill>
                  <a:schemeClr val="bg2">
                    <a:lumMod val="75000"/>
                  </a:schemeClr>
                </a:solidFill>
                <a:ea typeface="Calibri" panose="020F0502020204030204" pitchFamily="34" charset="0"/>
                <a:cs typeface="Times New Roman" panose="02020603050405020304" pitchFamily="18" charset="0"/>
              </a:rPr>
              <a:t>workplace-based training with a standard duration of 3 months.</a:t>
            </a:r>
          </a:p>
        </p:txBody>
      </p:sp>
      <p:pic>
        <p:nvPicPr>
          <p:cNvPr id="4" name="Imagem 3">
            <a:extLst>
              <a:ext uri="{FF2B5EF4-FFF2-40B4-BE49-F238E27FC236}">
                <a16:creationId xmlns:a16="http://schemas.microsoft.com/office/drawing/2014/main" id="{55D1DDB1-E9DB-A921-9635-021CF70F6C1E}"/>
              </a:ext>
            </a:extLst>
          </p:cNvPr>
          <p:cNvPicPr>
            <a:picLocks noChangeAspect="1"/>
          </p:cNvPicPr>
          <p:nvPr/>
        </p:nvPicPr>
        <p:blipFill>
          <a:blip r:embed="rId4"/>
          <a:stretch>
            <a:fillRect/>
          </a:stretch>
        </p:blipFill>
        <p:spPr>
          <a:xfrm>
            <a:off x="4272911" y="1477246"/>
            <a:ext cx="7689790" cy="3426872"/>
          </a:xfrm>
          <a:prstGeom prst="rect">
            <a:avLst/>
          </a:prstGeom>
        </p:spPr>
      </p:pic>
    </p:spTree>
    <p:extLst>
      <p:ext uri="{BB962C8B-B14F-4D97-AF65-F5344CB8AC3E}">
        <p14:creationId xmlns:p14="http://schemas.microsoft.com/office/powerpoint/2010/main" val="2392835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m 9">
            <a:extLst>
              <a:ext uri="{FF2B5EF4-FFF2-40B4-BE49-F238E27FC236}">
                <a16:creationId xmlns:a16="http://schemas.microsoft.com/office/drawing/2014/main" id="{196F97B8-B7AF-12EC-D64A-5879EE27902C}"/>
              </a:ext>
            </a:extLst>
          </p:cNvPr>
          <p:cNvPicPr>
            <a:picLocks noChangeAspect="1"/>
          </p:cNvPicPr>
          <p:nvPr/>
        </p:nvPicPr>
        <p:blipFill>
          <a:blip r:embed="rId3"/>
          <a:stretch>
            <a:fillRect/>
          </a:stretch>
        </p:blipFill>
        <p:spPr>
          <a:xfrm>
            <a:off x="5438247" y="508948"/>
            <a:ext cx="2681619" cy="2828537"/>
          </a:xfrm>
          <a:prstGeom prst="rect">
            <a:avLst/>
          </a:prstGeom>
        </p:spPr>
      </p:pic>
      <p:sp>
        <p:nvSpPr>
          <p:cNvPr id="5" name="CaixaDeTexto 4">
            <a:extLst>
              <a:ext uri="{FF2B5EF4-FFF2-40B4-BE49-F238E27FC236}">
                <a16:creationId xmlns:a16="http://schemas.microsoft.com/office/drawing/2014/main" id="{EC5274D9-82BD-AB42-2D8A-3E1EE184D7AC}"/>
              </a:ext>
            </a:extLst>
          </p:cNvPr>
          <p:cNvSpPr txBox="1"/>
          <p:nvPr/>
        </p:nvSpPr>
        <p:spPr>
          <a:xfrm>
            <a:off x="582781" y="3520515"/>
            <a:ext cx="7522531" cy="2062103"/>
          </a:xfrm>
          <a:prstGeom prst="rect">
            <a:avLst/>
          </a:prstGeom>
          <a:solidFill>
            <a:schemeClr val="bg1">
              <a:lumMod val="95000"/>
            </a:schemeClr>
          </a:solidFill>
          <a:ln>
            <a:noFill/>
          </a:ln>
          <a:effectLst>
            <a:outerShdw blurRad="107950" dist="12700" dir="5400000" algn="ctr">
              <a:srgbClr val="000000"/>
            </a:outerShdw>
          </a:effectLst>
        </p:spPr>
        <p:txBody>
          <a:bodyPr wrap="square">
            <a:spAutoFit/>
          </a:bodyPr>
          <a:lstStyle/>
          <a:p>
            <a:pPr marL="171450" indent="-171450" algn="just" eaLnBrk="0" fontAlgn="base" hangingPunct="0">
              <a:spcBef>
                <a:spcPts val="1200"/>
              </a:spcBef>
              <a:spcAft>
                <a:spcPts val="1200"/>
              </a:spcAft>
              <a:buClr>
                <a:srgbClr val="009900"/>
              </a:buClr>
              <a:buFont typeface="Wingdings" panose="05000000000000000000" pitchFamily="2" charset="2"/>
              <a:buChar char="v"/>
              <a:defRPr/>
            </a:pPr>
            <a:r>
              <a:rPr lang="en-GB" sz="1200">
                <a:solidFill>
                  <a:schemeClr val="bg2">
                    <a:lumMod val="75000"/>
                  </a:schemeClr>
                </a:solidFill>
                <a:cs typeface="Times New Roman" panose="02020603050405020304" pitchFamily="18" charset="0"/>
              </a:rPr>
              <a:t>Based on cooperation and collaboration, where training and qualifications are designed to meet existing and emerging training needs, particularly those of national enterprises related to the digital economy, as well as those of individuals wishing to boost their salary and employment opportunities.</a:t>
            </a:r>
          </a:p>
          <a:p>
            <a:pPr marL="171450" indent="-171450" algn="just" eaLnBrk="0" fontAlgn="base" hangingPunct="0">
              <a:spcBef>
                <a:spcPts val="1200"/>
              </a:spcBef>
              <a:spcAft>
                <a:spcPts val="1200"/>
              </a:spcAft>
              <a:buClr>
                <a:srgbClr val="009900"/>
              </a:buClr>
              <a:buFont typeface="Wingdings" panose="05000000000000000000" pitchFamily="2" charset="2"/>
              <a:buChar char="v"/>
              <a:defRPr/>
            </a:pPr>
            <a:r>
              <a:rPr lang="en-GB" sz="1200">
                <a:solidFill>
                  <a:schemeClr val="bg2">
                    <a:lumMod val="75000"/>
                  </a:schemeClr>
                </a:solidFill>
                <a:cs typeface="Times New Roman" panose="02020603050405020304" pitchFamily="18" charset="0"/>
              </a:rPr>
              <a:t>An association established in collaboration between the State (which finances it through the IEFP), higher education institutions (represented by 12 universities and polytechnical institutions), responsible for the training of human resources, and companies (represented by the APDC digital business community) that </a:t>
            </a:r>
            <a:r>
              <a:rPr lang="en-GB" sz="1200" b="1">
                <a:solidFill>
                  <a:schemeClr val="bg2">
                    <a:lumMod val="75000"/>
                  </a:schemeClr>
                </a:solidFill>
                <a:cs typeface="Times New Roman" panose="02020603050405020304" pitchFamily="18" charset="0"/>
              </a:rPr>
              <a:t>commit to hiring 80% of the students</a:t>
            </a:r>
            <a:r>
              <a:rPr lang="en-GB" sz="1200">
                <a:solidFill>
                  <a:schemeClr val="bg2">
                    <a:lumMod val="75000"/>
                  </a:schemeClr>
                </a:solidFill>
                <a:cs typeface="Times New Roman" panose="02020603050405020304" pitchFamily="18" charset="0"/>
              </a:rPr>
              <a:t> who successfully finish their training, </a:t>
            </a:r>
            <a:r>
              <a:rPr lang="en-GB" sz="1200" b="1">
                <a:solidFill>
                  <a:schemeClr val="bg2">
                    <a:lumMod val="75000"/>
                  </a:schemeClr>
                </a:solidFill>
                <a:cs typeface="Times New Roman" panose="02020603050405020304" pitchFamily="18" charset="0"/>
              </a:rPr>
              <a:t>with a guaranteed salary of 1,200 euros</a:t>
            </a:r>
            <a:r>
              <a:rPr lang="en-GB" sz="1200">
                <a:solidFill>
                  <a:schemeClr val="bg2">
                    <a:lumMod val="75000"/>
                  </a:schemeClr>
                </a:solidFill>
                <a:cs typeface="Times New Roman" panose="02020603050405020304" pitchFamily="18" charset="0"/>
              </a:rPr>
              <a:t>. </a:t>
            </a:r>
          </a:p>
        </p:txBody>
      </p:sp>
      <p:sp>
        <p:nvSpPr>
          <p:cNvPr id="2" name="CaixaDeTexto 1">
            <a:extLst>
              <a:ext uri="{FF2B5EF4-FFF2-40B4-BE49-F238E27FC236}">
                <a16:creationId xmlns:a16="http://schemas.microsoft.com/office/drawing/2014/main" id="{6B584745-2D37-CE54-EDA9-D30BC68D93C3}"/>
              </a:ext>
            </a:extLst>
          </p:cNvPr>
          <p:cNvSpPr txBox="1"/>
          <p:nvPr/>
        </p:nvSpPr>
        <p:spPr>
          <a:xfrm>
            <a:off x="433559" y="379309"/>
            <a:ext cx="8869061" cy="461665"/>
          </a:xfrm>
          <a:prstGeom prst="rect">
            <a:avLst/>
          </a:prstGeom>
          <a:noFill/>
        </p:spPr>
        <p:txBody>
          <a:bodyPr wrap="square">
            <a:spAutoFit/>
          </a:bodyPr>
          <a:lstStyle/>
          <a:p>
            <a:r>
              <a:rPr lang="en-GB" sz="2400" b="1" i="0" u="none" strike="noStrike" baseline="0">
                <a:solidFill>
                  <a:schemeClr val="bg1">
                    <a:lumMod val="65000"/>
                  </a:schemeClr>
                </a:solidFill>
              </a:rPr>
              <a:t>UPskill Programme</a:t>
            </a:r>
            <a:r>
              <a:rPr lang="en-GB" sz="2400" b="1">
                <a:solidFill>
                  <a:schemeClr val="bg1">
                    <a:lumMod val="65000"/>
                  </a:schemeClr>
                </a:solidFill>
                <a:effectLst/>
              </a:rPr>
              <a:t> </a:t>
            </a:r>
            <a:r>
              <a:rPr lang="en-GB" sz="2400" b="1">
                <a:solidFill>
                  <a:schemeClr val="bg1">
                    <a:lumMod val="65000"/>
                  </a:schemeClr>
                </a:solidFill>
              </a:rPr>
              <a:t>-</a:t>
            </a:r>
            <a:r>
              <a:rPr lang="en-GB" sz="2400" b="1">
                <a:solidFill>
                  <a:schemeClr val="bg1">
                    <a:lumMod val="65000"/>
                  </a:schemeClr>
                </a:solidFill>
                <a:latin typeface="Calibri" panose="020F0502020204030204" pitchFamily="34" charset="0"/>
                <a:ea typeface="Times New Roman" panose="02020603050405020304" pitchFamily="18" charset="0"/>
                <a:cs typeface="Calibri" panose="020F0502020204030204" pitchFamily="34" charset="0"/>
              </a:rPr>
              <a:t> Digital Skills and Jobs</a:t>
            </a:r>
          </a:p>
        </p:txBody>
      </p:sp>
      <p:pic>
        <p:nvPicPr>
          <p:cNvPr id="8" name="Picture 53">
            <a:extLst>
              <a:ext uri="{FF2B5EF4-FFF2-40B4-BE49-F238E27FC236}">
                <a16:creationId xmlns:a16="http://schemas.microsoft.com/office/drawing/2014/main" id="{08356ED4-A877-053A-4513-CCFD60E3FF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2239" y="1108772"/>
            <a:ext cx="2143945" cy="2143945"/>
          </a:xfrm>
          <a:prstGeom prst="rect">
            <a:avLst/>
          </a:prstGeom>
          <a:ln>
            <a:noFill/>
          </a:ln>
          <a:effectLst>
            <a:outerShdw blurRad="292100" dist="139700" dir="2700000" algn="tl" rotWithShape="0">
              <a:srgbClr val="333333">
                <a:alpha val="65000"/>
              </a:srgbClr>
            </a:outerShdw>
          </a:effectLst>
        </p:spPr>
      </p:pic>
      <p:pic>
        <p:nvPicPr>
          <p:cNvPr id="9" name="Picture 7">
            <a:extLst>
              <a:ext uri="{FF2B5EF4-FFF2-40B4-BE49-F238E27FC236}">
                <a16:creationId xmlns:a16="http://schemas.microsoft.com/office/drawing/2014/main" id="{9CCEE557-CCB7-6285-84FC-FD97CE47E3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32295" y="1224132"/>
            <a:ext cx="2023501" cy="2023501"/>
          </a:xfrm>
          <a:prstGeom prst="rect">
            <a:avLst/>
          </a:prstGeom>
          <a:ln>
            <a:noFill/>
          </a:ln>
          <a:effectLst>
            <a:outerShdw blurRad="292100" dist="139700" dir="2700000" algn="tl" rotWithShape="0">
              <a:srgbClr val="333333">
                <a:alpha val="65000"/>
              </a:srgbClr>
            </a:outerShdw>
          </a:effectLst>
        </p:spPr>
      </p:pic>
      <p:pic>
        <p:nvPicPr>
          <p:cNvPr id="15" name="Imagem 14">
            <a:extLst>
              <a:ext uri="{FF2B5EF4-FFF2-40B4-BE49-F238E27FC236}">
                <a16:creationId xmlns:a16="http://schemas.microsoft.com/office/drawing/2014/main" id="{1D36681D-948F-C400-6D42-0421442B249D}"/>
              </a:ext>
            </a:extLst>
          </p:cNvPr>
          <p:cNvPicPr>
            <a:picLocks noChangeAspect="1"/>
          </p:cNvPicPr>
          <p:nvPr/>
        </p:nvPicPr>
        <p:blipFill>
          <a:blip r:embed="rId6"/>
          <a:stretch>
            <a:fillRect/>
          </a:stretch>
        </p:blipFill>
        <p:spPr>
          <a:xfrm>
            <a:off x="8299804" y="379309"/>
            <a:ext cx="3754747" cy="2019220"/>
          </a:xfrm>
          <a:prstGeom prst="rect">
            <a:avLst/>
          </a:prstGeom>
        </p:spPr>
      </p:pic>
      <p:sp>
        <p:nvSpPr>
          <p:cNvPr id="19" name="CaixaDeTexto 18">
            <a:extLst>
              <a:ext uri="{FF2B5EF4-FFF2-40B4-BE49-F238E27FC236}">
                <a16:creationId xmlns:a16="http://schemas.microsoft.com/office/drawing/2014/main" id="{57ECCA1E-69E4-A6E1-24E2-634FA2434886}"/>
              </a:ext>
            </a:extLst>
          </p:cNvPr>
          <p:cNvSpPr txBox="1"/>
          <p:nvPr/>
        </p:nvSpPr>
        <p:spPr>
          <a:xfrm>
            <a:off x="8296565" y="4642501"/>
            <a:ext cx="3754748" cy="1169551"/>
          </a:xfrm>
          <a:prstGeom prst="rect">
            <a:avLst/>
          </a:prstGeom>
          <a:solidFill>
            <a:schemeClr val="bg1">
              <a:lumMod val="75000"/>
            </a:schemeClr>
          </a:solidFill>
        </p:spPr>
        <p:txBody>
          <a:bodyPr wrap="square">
            <a:spAutoFit/>
          </a:bodyPr>
          <a:lstStyle/>
          <a:p>
            <a:pPr marL="177800" indent="-177800" algn="just">
              <a:spcBef>
                <a:spcPts val="600"/>
              </a:spcBef>
              <a:spcAft>
                <a:spcPts val="600"/>
              </a:spcAft>
              <a:buFont typeface="Wingdings" panose="05000000000000000000" pitchFamily="2" charset="2"/>
              <a:buChar char="Ø"/>
              <a:defRPr/>
            </a:pPr>
            <a:r>
              <a:rPr lang="en-GB" sz="1000">
                <a:solidFill>
                  <a:schemeClr val="bg2">
                    <a:lumMod val="50000"/>
                  </a:schemeClr>
                </a:solidFill>
                <a:ea typeface="Times New Roman" panose="02020603050405020304" pitchFamily="18" charset="0"/>
                <a:cs typeface="Calibri" panose="020F0502020204030204" pitchFamily="34" charset="0"/>
              </a:rPr>
              <a:t>Example courses: </a:t>
            </a:r>
          </a:p>
          <a:p>
            <a:pPr marL="177800" algn="just">
              <a:spcBef>
                <a:spcPts val="600"/>
              </a:spcBef>
              <a:spcAft>
                <a:spcPts val="600"/>
              </a:spcAft>
              <a:defRPr/>
            </a:pPr>
            <a:r>
              <a:rPr lang="en-GB" sz="1000" u="none" strike="noStrike">
                <a:solidFill>
                  <a:schemeClr val="bg2">
                    <a:lumMod val="50000"/>
                  </a:schemeClr>
                </a:solidFill>
                <a:effectLst/>
                <a:cs typeface="Calibri" panose="020F0502020204030204" pitchFamily="34" charset="0"/>
              </a:rPr>
              <a:t>OutSystems Programming; JAVA Programming; Cloud AWS; Frontend (Angular); Data Warehouse/BI</a:t>
            </a:r>
            <a:r>
              <a:rPr lang="en-GB" sz="1000">
                <a:solidFill>
                  <a:schemeClr val="bg2">
                    <a:lumMod val="50000"/>
                  </a:schemeClr>
                </a:solidFill>
                <a:cs typeface="Calibri" panose="020F0502020204030204" pitchFamily="34" charset="0"/>
              </a:rPr>
              <a:t>; Robotic Process Automation (RPA); </a:t>
            </a:r>
            <a:r>
              <a:rPr lang="en-GB" sz="1000" u="none" strike="noStrike">
                <a:solidFill>
                  <a:schemeClr val="bg2">
                    <a:lumMod val="50000"/>
                  </a:schemeClr>
                </a:solidFill>
                <a:effectLst/>
                <a:cs typeface="Calibri" panose="020F0502020204030204" pitchFamily="34" charset="0"/>
              </a:rPr>
              <a:t>Appian; .NET Programming; Azure Cloud Computing; CRM; Power Platform; Cybersecurity Network Operations.</a:t>
            </a:r>
          </a:p>
        </p:txBody>
      </p:sp>
      <p:pic>
        <p:nvPicPr>
          <p:cNvPr id="21" name="Imagem 20">
            <a:extLst>
              <a:ext uri="{FF2B5EF4-FFF2-40B4-BE49-F238E27FC236}">
                <a16:creationId xmlns:a16="http://schemas.microsoft.com/office/drawing/2014/main" id="{E53584F5-531F-BF9B-EDD0-9C7C89D9E7A0}"/>
              </a:ext>
            </a:extLst>
          </p:cNvPr>
          <p:cNvPicPr>
            <a:picLocks noChangeAspect="1"/>
          </p:cNvPicPr>
          <p:nvPr/>
        </p:nvPicPr>
        <p:blipFill>
          <a:blip r:embed="rId7"/>
          <a:stretch>
            <a:fillRect/>
          </a:stretch>
        </p:blipFill>
        <p:spPr>
          <a:xfrm>
            <a:off x="8296565" y="2518821"/>
            <a:ext cx="3754747" cy="2003388"/>
          </a:xfrm>
          <a:prstGeom prst="rect">
            <a:avLst/>
          </a:prstGeom>
        </p:spPr>
      </p:pic>
    </p:spTree>
    <p:extLst>
      <p:ext uri="{BB962C8B-B14F-4D97-AF65-F5344CB8AC3E}">
        <p14:creationId xmlns:p14="http://schemas.microsoft.com/office/powerpoint/2010/main" val="2051657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6B584745-2D37-CE54-EDA9-D30BC68D93C3}"/>
              </a:ext>
            </a:extLst>
          </p:cNvPr>
          <p:cNvSpPr txBox="1"/>
          <p:nvPr/>
        </p:nvSpPr>
        <p:spPr>
          <a:xfrm>
            <a:off x="433559" y="379309"/>
            <a:ext cx="8869061" cy="461665"/>
          </a:xfrm>
          <a:prstGeom prst="rect">
            <a:avLst/>
          </a:prstGeom>
          <a:noFill/>
        </p:spPr>
        <p:txBody>
          <a:bodyPr wrap="square">
            <a:spAutoFit/>
          </a:bodyPr>
          <a:lstStyle/>
          <a:p>
            <a:r>
              <a:rPr lang="en-GB" sz="2400" b="1" i="0" u="none" strike="noStrike" baseline="0">
                <a:solidFill>
                  <a:schemeClr val="bg1">
                    <a:lumMod val="65000"/>
                  </a:schemeClr>
                </a:solidFill>
              </a:rPr>
              <a:t>UPskill Programme</a:t>
            </a:r>
            <a:r>
              <a:rPr lang="en-GB" sz="2400" b="1">
                <a:solidFill>
                  <a:schemeClr val="bg1">
                    <a:lumMod val="65000"/>
                  </a:schemeClr>
                </a:solidFill>
                <a:effectLst/>
              </a:rPr>
              <a:t> </a:t>
            </a:r>
            <a:r>
              <a:rPr lang="en-GB" sz="2400" b="1">
                <a:solidFill>
                  <a:schemeClr val="bg1">
                    <a:lumMod val="65000"/>
                  </a:schemeClr>
                </a:solidFill>
              </a:rPr>
              <a:t>-</a:t>
            </a:r>
            <a:r>
              <a:rPr lang="en-GB" sz="2400" b="1">
                <a:solidFill>
                  <a:schemeClr val="bg1">
                    <a:lumMod val="65000"/>
                  </a:schemeClr>
                </a:solidFill>
                <a:latin typeface="Calibri" panose="020F0502020204030204" pitchFamily="34" charset="0"/>
                <a:ea typeface="Times New Roman" panose="02020603050405020304" pitchFamily="18" charset="0"/>
                <a:cs typeface="Calibri" panose="020F0502020204030204" pitchFamily="34" charset="0"/>
              </a:rPr>
              <a:t> Digital Skills and Jobs</a:t>
            </a:r>
          </a:p>
        </p:txBody>
      </p:sp>
      <p:sp>
        <p:nvSpPr>
          <p:cNvPr id="14" name="CaixaDeTexto 13">
            <a:extLst>
              <a:ext uri="{FF2B5EF4-FFF2-40B4-BE49-F238E27FC236}">
                <a16:creationId xmlns:a16="http://schemas.microsoft.com/office/drawing/2014/main" id="{2C47A1CC-976B-72D8-24D9-5F1E597511DD}"/>
              </a:ext>
            </a:extLst>
          </p:cNvPr>
          <p:cNvSpPr txBox="1"/>
          <p:nvPr/>
        </p:nvSpPr>
        <p:spPr>
          <a:xfrm>
            <a:off x="588036" y="2935402"/>
            <a:ext cx="4436725" cy="2616101"/>
          </a:xfrm>
          <a:prstGeom prst="rect">
            <a:avLst/>
          </a:prstGeom>
          <a:solidFill>
            <a:schemeClr val="bg1">
              <a:lumMod val="95000"/>
            </a:schemeClr>
          </a:solidFill>
          <a:ln>
            <a:noFill/>
          </a:ln>
          <a:effectLst>
            <a:outerShdw blurRad="107950" dist="12700" dir="5400000" algn="ctr">
              <a:srgbClr val="000000"/>
            </a:outerShdw>
          </a:effectLst>
        </p:spPr>
        <p:txBody>
          <a:bodyPr wrap="square">
            <a:spAutoFit/>
          </a:bodyPr>
          <a:lstStyle/>
          <a:p>
            <a:pPr marL="171450" indent="-171450" algn="just" eaLnBrk="0" fontAlgn="base" hangingPunct="0">
              <a:spcBef>
                <a:spcPts val="600"/>
              </a:spcBef>
              <a:spcAft>
                <a:spcPts val="600"/>
              </a:spcAft>
              <a:buClr>
                <a:srgbClr val="009900"/>
              </a:buClr>
              <a:buFont typeface="Wingdings" panose="05000000000000000000" pitchFamily="2" charset="2"/>
              <a:buChar char="v"/>
            </a:pPr>
            <a:r>
              <a:rPr lang="en-GB" sz="1200">
                <a:solidFill>
                  <a:schemeClr val="bg2">
                    <a:lumMod val="75000"/>
                  </a:schemeClr>
                </a:solidFill>
                <a:cs typeface="Times New Roman" panose="02020603050405020304" pitchFamily="18" charset="0"/>
              </a:rPr>
              <a:t>The 1st iteration, rolled out in 2020, received applications from over 5,300 candidates, of which 430 students were selected for 26 training actions that took place in 7 locations.</a:t>
            </a:r>
          </a:p>
          <a:p>
            <a:pPr marL="171450" indent="-171450" algn="just" eaLnBrk="0" fontAlgn="base" hangingPunct="0">
              <a:spcBef>
                <a:spcPts val="600"/>
              </a:spcBef>
              <a:spcAft>
                <a:spcPts val="600"/>
              </a:spcAft>
              <a:buClr>
                <a:srgbClr val="009900"/>
              </a:buClr>
              <a:buFont typeface="Wingdings" panose="05000000000000000000" pitchFamily="2" charset="2"/>
              <a:buChar char="v"/>
            </a:pPr>
            <a:r>
              <a:rPr lang="en-GB" sz="1200">
                <a:solidFill>
                  <a:schemeClr val="bg2">
                    <a:lumMod val="75000"/>
                  </a:schemeClr>
                </a:solidFill>
                <a:cs typeface="Times New Roman" panose="02020603050405020304" pitchFamily="18" charset="0"/>
              </a:rPr>
              <a:t>The 2nd iteration, launched in October 2021, was carried out over two separate cycles. Almost 800 students were selected for 50 training actions that took place in 11 locations across the country, involving more than 60 companies. In general terms, this should result in the creation of more than 800 jobs in the digital area.</a:t>
            </a:r>
          </a:p>
          <a:p>
            <a:pPr marL="171450" indent="-171450" algn="just" eaLnBrk="0" fontAlgn="base" hangingPunct="0">
              <a:spcBef>
                <a:spcPts val="600"/>
              </a:spcBef>
              <a:spcAft>
                <a:spcPts val="600"/>
              </a:spcAft>
              <a:buClr>
                <a:srgbClr val="009900"/>
              </a:buClr>
              <a:buFont typeface="Wingdings" panose="05000000000000000000" pitchFamily="2" charset="2"/>
              <a:buChar char="v"/>
            </a:pPr>
            <a:r>
              <a:rPr lang="en-GB" sz="1200">
                <a:solidFill>
                  <a:schemeClr val="bg2">
                    <a:lumMod val="75000"/>
                  </a:schemeClr>
                </a:solidFill>
                <a:cs typeface="Times New Roman" panose="02020603050405020304" pitchFamily="18" charset="0"/>
              </a:rPr>
              <a:t>The 3rd iteration is currently ongoing.</a:t>
            </a:r>
          </a:p>
        </p:txBody>
      </p:sp>
      <p:pic>
        <p:nvPicPr>
          <p:cNvPr id="4" name="Imagem 3">
            <a:extLst>
              <a:ext uri="{FF2B5EF4-FFF2-40B4-BE49-F238E27FC236}">
                <a16:creationId xmlns:a16="http://schemas.microsoft.com/office/drawing/2014/main" id="{9C763F40-72FD-95BB-CEA9-42310759E6D0}"/>
              </a:ext>
            </a:extLst>
          </p:cNvPr>
          <p:cNvPicPr>
            <a:picLocks noChangeAspect="1"/>
          </p:cNvPicPr>
          <p:nvPr/>
        </p:nvPicPr>
        <p:blipFill>
          <a:blip r:embed="rId3"/>
          <a:stretch>
            <a:fillRect/>
          </a:stretch>
        </p:blipFill>
        <p:spPr>
          <a:xfrm>
            <a:off x="1063873" y="1015713"/>
            <a:ext cx="2614516" cy="1511142"/>
          </a:xfrm>
          <a:prstGeom prst="rect">
            <a:avLst/>
          </a:prstGeom>
          <a:ln>
            <a:noFill/>
          </a:ln>
          <a:effectLst>
            <a:softEdge rad="112500"/>
          </a:effectLst>
        </p:spPr>
      </p:pic>
      <p:pic>
        <p:nvPicPr>
          <p:cNvPr id="6" name="Imagem 5">
            <a:extLst>
              <a:ext uri="{FF2B5EF4-FFF2-40B4-BE49-F238E27FC236}">
                <a16:creationId xmlns:a16="http://schemas.microsoft.com/office/drawing/2014/main" id="{F9704B4E-0654-4F2B-4F8D-ED9896E1FF53}"/>
              </a:ext>
            </a:extLst>
          </p:cNvPr>
          <p:cNvPicPr>
            <a:picLocks noChangeAspect="1"/>
          </p:cNvPicPr>
          <p:nvPr/>
        </p:nvPicPr>
        <p:blipFill rotWithShape="1">
          <a:blip r:embed="rId4"/>
          <a:srcRect r="2331"/>
          <a:stretch/>
        </p:blipFill>
        <p:spPr>
          <a:xfrm>
            <a:off x="3959821" y="912088"/>
            <a:ext cx="3179100" cy="1767535"/>
          </a:xfrm>
          <a:prstGeom prst="rect">
            <a:avLst/>
          </a:prstGeom>
          <a:ln>
            <a:noFill/>
          </a:ln>
          <a:effectLst>
            <a:softEdge rad="112500"/>
          </a:effectLst>
        </p:spPr>
      </p:pic>
      <p:pic>
        <p:nvPicPr>
          <p:cNvPr id="11" name="Imagem 10">
            <a:extLst>
              <a:ext uri="{FF2B5EF4-FFF2-40B4-BE49-F238E27FC236}">
                <a16:creationId xmlns:a16="http://schemas.microsoft.com/office/drawing/2014/main" id="{17AC0391-BFF3-845C-894E-FF0C8FF9D5CC}"/>
              </a:ext>
            </a:extLst>
          </p:cNvPr>
          <p:cNvPicPr>
            <a:picLocks noChangeAspect="1"/>
          </p:cNvPicPr>
          <p:nvPr/>
        </p:nvPicPr>
        <p:blipFill rotWithShape="1">
          <a:blip r:embed="rId5"/>
          <a:srcRect t="864"/>
          <a:stretch/>
        </p:blipFill>
        <p:spPr>
          <a:xfrm>
            <a:off x="7420353" y="912088"/>
            <a:ext cx="2994924" cy="1710812"/>
          </a:xfrm>
          <a:prstGeom prst="rect">
            <a:avLst/>
          </a:prstGeom>
          <a:ln>
            <a:noFill/>
          </a:ln>
          <a:effectLst>
            <a:softEdge rad="112500"/>
          </a:effectLst>
        </p:spPr>
      </p:pic>
      <p:sp>
        <p:nvSpPr>
          <p:cNvPr id="29" name="CaixaDeTexto 28">
            <a:extLst>
              <a:ext uri="{FF2B5EF4-FFF2-40B4-BE49-F238E27FC236}">
                <a16:creationId xmlns:a16="http://schemas.microsoft.com/office/drawing/2014/main" id="{7200C243-C3BA-C877-12F2-FDE3361F9376}"/>
              </a:ext>
            </a:extLst>
          </p:cNvPr>
          <p:cNvSpPr txBox="1"/>
          <p:nvPr/>
        </p:nvSpPr>
        <p:spPr>
          <a:xfrm>
            <a:off x="5213351" y="2923380"/>
            <a:ext cx="3851140" cy="2062103"/>
          </a:xfrm>
          <a:prstGeom prst="rect">
            <a:avLst/>
          </a:prstGeom>
          <a:solidFill>
            <a:schemeClr val="bg1">
              <a:lumMod val="75000"/>
            </a:schemeClr>
          </a:solidFill>
        </p:spPr>
        <p:txBody>
          <a:bodyPr wrap="square">
            <a:spAutoFit/>
          </a:bodyPr>
          <a:lstStyle/>
          <a:p>
            <a:pPr marL="177800" indent="-177800" algn="just">
              <a:spcBef>
                <a:spcPts val="600"/>
              </a:spcBef>
              <a:spcAft>
                <a:spcPts val="600"/>
              </a:spcAft>
              <a:buFont typeface="Wingdings" panose="05000000000000000000" pitchFamily="2" charset="2"/>
              <a:buChar char="Ø"/>
              <a:defRPr/>
            </a:pPr>
            <a:r>
              <a:rPr lang="en-GB" sz="1200" dirty="0">
                <a:solidFill>
                  <a:schemeClr val="bg2">
                    <a:lumMod val="50000"/>
                  </a:schemeClr>
                </a:solidFill>
                <a:ea typeface="Times New Roman" panose="02020603050405020304" pitchFamily="18" charset="0"/>
                <a:cs typeface="Calibri" panose="020F0502020204030204" pitchFamily="34" charset="0"/>
              </a:rPr>
              <a:t>The programme impacts on:</a:t>
            </a:r>
          </a:p>
          <a:p>
            <a:pPr marL="541338" indent="-185738" algn="just">
              <a:spcBef>
                <a:spcPts val="600"/>
              </a:spcBef>
              <a:spcAft>
                <a:spcPts val="600"/>
              </a:spcAft>
              <a:buFont typeface="Wingdings" panose="05000000000000000000" pitchFamily="2" charset="2"/>
              <a:buChar char="ü"/>
              <a:defRPr/>
            </a:pPr>
            <a:r>
              <a:rPr lang="en-GB" sz="1200" dirty="0">
                <a:solidFill>
                  <a:schemeClr val="bg2">
                    <a:lumMod val="50000"/>
                  </a:schemeClr>
                </a:solidFill>
                <a:ea typeface="Times New Roman" panose="02020603050405020304" pitchFamily="18" charset="0"/>
                <a:cs typeface="Calibri" panose="020F0502020204030204" pitchFamily="34" charset="0"/>
              </a:rPr>
              <a:t>unemployment/underemployment - 80% of the people who successfully completed both the 1st and 2nd iterations were hired;</a:t>
            </a:r>
          </a:p>
          <a:p>
            <a:pPr marL="541338" indent="-185738" algn="just">
              <a:spcBef>
                <a:spcPts val="600"/>
              </a:spcBef>
              <a:spcAft>
                <a:spcPts val="600"/>
              </a:spcAft>
              <a:buFont typeface="Wingdings" panose="05000000000000000000" pitchFamily="2" charset="2"/>
              <a:buChar char="ü"/>
              <a:defRPr/>
            </a:pPr>
            <a:r>
              <a:rPr lang="en-GB" sz="1200" dirty="0">
                <a:solidFill>
                  <a:schemeClr val="bg2">
                    <a:lumMod val="50000"/>
                  </a:schemeClr>
                </a:solidFill>
                <a:ea typeface="Times New Roman" panose="02020603050405020304" pitchFamily="18" charset="0"/>
                <a:cs typeface="Calibri" panose="020F0502020204030204" pitchFamily="34" charset="0"/>
              </a:rPr>
              <a:t>labour market dynamism - just 6 months after their recruitment, some of the students were hired by other companies at a higher salary, while the number of companies wishing to join the programme doubled.</a:t>
            </a:r>
          </a:p>
        </p:txBody>
      </p:sp>
      <p:sp>
        <p:nvSpPr>
          <p:cNvPr id="32" name="CaixaDeTexto 31">
            <a:extLst>
              <a:ext uri="{FF2B5EF4-FFF2-40B4-BE49-F238E27FC236}">
                <a16:creationId xmlns:a16="http://schemas.microsoft.com/office/drawing/2014/main" id="{54551592-B06C-E8C1-B08E-1243E58490C6}"/>
              </a:ext>
            </a:extLst>
          </p:cNvPr>
          <p:cNvSpPr txBox="1"/>
          <p:nvPr/>
        </p:nvSpPr>
        <p:spPr>
          <a:xfrm>
            <a:off x="9064491" y="4173018"/>
            <a:ext cx="2732555" cy="246221"/>
          </a:xfrm>
          <a:prstGeom prst="rect">
            <a:avLst/>
          </a:prstGeom>
          <a:noFill/>
        </p:spPr>
        <p:txBody>
          <a:bodyPr wrap="square">
            <a:spAutoFit/>
          </a:bodyPr>
          <a:lstStyle/>
          <a:p>
            <a:r>
              <a:rPr lang="en-GB" sz="1000" b="1">
                <a:solidFill>
                  <a:schemeClr val="bg2">
                    <a:lumMod val="50000"/>
                  </a:schemeClr>
                </a:solidFill>
                <a:hlinkClick r:id="rId6">
                  <a:extLst>
                    <a:ext uri="{A12FA001-AC4F-418D-AE19-62706E023703}">
                      <ahyp:hlinkClr xmlns:ahyp="http://schemas.microsoft.com/office/drawing/2018/hyperlinkcolor" val="tx"/>
                    </a:ext>
                  </a:extLst>
                </a:hlinkClick>
              </a:rPr>
              <a:t>UPskill Companies | 3rd iteration - YouTube</a:t>
            </a:r>
          </a:p>
        </p:txBody>
      </p:sp>
      <p:pic>
        <p:nvPicPr>
          <p:cNvPr id="33" name="Imagem 32">
            <a:extLst>
              <a:ext uri="{FF2B5EF4-FFF2-40B4-BE49-F238E27FC236}">
                <a16:creationId xmlns:a16="http://schemas.microsoft.com/office/drawing/2014/main" id="{44810F46-E950-AD9B-9768-A4B59213DD66}"/>
              </a:ext>
            </a:extLst>
          </p:cNvPr>
          <p:cNvPicPr>
            <a:picLocks noChangeAspect="1"/>
          </p:cNvPicPr>
          <p:nvPr/>
        </p:nvPicPr>
        <p:blipFill rotWithShape="1">
          <a:blip r:embed="rId3"/>
          <a:srcRect r="13415" b="26304"/>
          <a:stretch/>
        </p:blipFill>
        <p:spPr>
          <a:xfrm>
            <a:off x="9163524" y="2939396"/>
            <a:ext cx="2263773" cy="1113655"/>
          </a:xfrm>
          <a:prstGeom prst="rect">
            <a:avLst/>
          </a:prstGeom>
          <a:ln>
            <a:noFill/>
          </a:ln>
          <a:effectLst>
            <a:outerShdw blurRad="292100" dist="139700" dir="2700000" algn="tl" rotWithShape="0">
              <a:srgbClr val="333333">
                <a:alpha val="65000"/>
              </a:srgbClr>
            </a:outerShdw>
          </a:effectLst>
        </p:spPr>
      </p:pic>
      <p:sp>
        <p:nvSpPr>
          <p:cNvPr id="35" name="CaixaDeTexto 34">
            <a:extLst>
              <a:ext uri="{FF2B5EF4-FFF2-40B4-BE49-F238E27FC236}">
                <a16:creationId xmlns:a16="http://schemas.microsoft.com/office/drawing/2014/main" id="{567B900F-9671-87E4-4E86-C21D906EEB70}"/>
              </a:ext>
            </a:extLst>
          </p:cNvPr>
          <p:cNvSpPr txBox="1"/>
          <p:nvPr/>
        </p:nvSpPr>
        <p:spPr>
          <a:xfrm>
            <a:off x="9064492" y="4582195"/>
            <a:ext cx="2856390" cy="246221"/>
          </a:xfrm>
          <a:prstGeom prst="rect">
            <a:avLst/>
          </a:prstGeom>
          <a:noFill/>
        </p:spPr>
        <p:txBody>
          <a:bodyPr wrap="square">
            <a:spAutoFit/>
          </a:bodyPr>
          <a:lstStyle/>
          <a:p>
            <a:r>
              <a:rPr lang="en-GB" sz="1000" b="1" dirty="0" err="1">
                <a:solidFill>
                  <a:schemeClr val="bg2">
                    <a:lumMod val="50000"/>
                  </a:schemeClr>
                </a:solidFill>
                <a:hlinkClick r:id="rId7">
                  <a:extLst>
                    <a:ext uri="{A12FA001-AC4F-418D-AE19-62706E023703}">
                      <ahyp:hlinkClr xmlns:ahyp="http://schemas.microsoft.com/office/drawing/2018/hyperlinkcolor" val="tx"/>
                    </a:ext>
                  </a:extLst>
                </a:hlinkClick>
              </a:rPr>
              <a:t>UPskill</a:t>
            </a:r>
            <a:r>
              <a:rPr lang="en-GB" sz="1000" b="1" dirty="0">
                <a:solidFill>
                  <a:schemeClr val="bg2">
                    <a:lumMod val="50000"/>
                  </a:schemeClr>
                </a:solidFill>
                <a:hlinkClick r:id="rId7">
                  <a:extLst>
                    <a:ext uri="{A12FA001-AC4F-418D-AE19-62706E023703}">
                      <ahyp:hlinkClr xmlns:ahyp="http://schemas.microsoft.com/office/drawing/2018/hyperlinkcolor" val="tx"/>
                    </a:ext>
                  </a:extLst>
                </a:hlinkClick>
              </a:rPr>
              <a:t> Candidates | 3rd iteration - YouTube</a:t>
            </a:r>
          </a:p>
        </p:txBody>
      </p:sp>
      <p:sp>
        <p:nvSpPr>
          <p:cNvPr id="37" name="CaixaDeTexto 36">
            <a:extLst>
              <a:ext uri="{FF2B5EF4-FFF2-40B4-BE49-F238E27FC236}">
                <a16:creationId xmlns:a16="http://schemas.microsoft.com/office/drawing/2014/main" id="{23A44DEC-E183-3744-5354-69732EB994BA}"/>
              </a:ext>
            </a:extLst>
          </p:cNvPr>
          <p:cNvSpPr txBox="1"/>
          <p:nvPr/>
        </p:nvSpPr>
        <p:spPr>
          <a:xfrm>
            <a:off x="9064491" y="4906073"/>
            <a:ext cx="2856391" cy="246221"/>
          </a:xfrm>
          <a:prstGeom prst="rect">
            <a:avLst/>
          </a:prstGeom>
          <a:noFill/>
        </p:spPr>
        <p:txBody>
          <a:bodyPr wrap="square">
            <a:spAutoFit/>
          </a:bodyPr>
          <a:lstStyle/>
          <a:p>
            <a:r>
              <a:rPr lang="en-GB" sz="1000" b="1" u="sng">
                <a:solidFill>
                  <a:schemeClr val="bg2">
                    <a:lumMod val="50000"/>
                  </a:schemeClr>
                </a:solidFill>
                <a:effectLst/>
                <a:ea typeface="Calibri" panose="020F0502020204030204" pitchFamily="34" charset="0"/>
                <a:hlinkClick r:id="rId8">
                  <a:extLst>
                    <a:ext uri="{A12FA001-AC4F-418D-AE19-62706E023703}">
                      <ahyp:hlinkClr xmlns:ahyp="http://schemas.microsoft.com/office/drawing/2018/hyperlinkcolor" val="tx"/>
                    </a:ext>
                  </a:extLst>
                </a:hlinkClick>
              </a:rPr>
              <a:t>https://youtu.be/SqU92HeidFw</a:t>
            </a:r>
          </a:p>
        </p:txBody>
      </p:sp>
    </p:spTree>
    <p:extLst>
      <p:ext uri="{BB962C8B-B14F-4D97-AF65-F5344CB8AC3E}">
        <p14:creationId xmlns:p14="http://schemas.microsoft.com/office/powerpoint/2010/main" val="1437200072"/>
      </p:ext>
    </p:extLst>
  </p:cSld>
  <p:clrMapOvr>
    <a:masterClrMapping/>
  </p:clrMapOvr>
</p:sld>
</file>

<file path=ppt/theme/theme1.xml><?xml version="1.0" encoding="utf-8"?>
<a:theme xmlns:a="http://schemas.openxmlformats.org/drawingml/2006/main" name="Modelo de apresentaçã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EF1E2025FA696044849B3DEE416EE6D3" ma:contentTypeVersion="3" ma:contentTypeDescription="Criar um novo documento." ma:contentTypeScope="" ma:versionID="1f7cdbcc323fc45afb684191a54951e9">
  <xsd:schema xmlns:xsd="http://www.w3.org/2001/XMLSchema" xmlns:xs="http://www.w3.org/2001/XMLSchema" xmlns:p="http://schemas.microsoft.com/office/2006/metadata/properties" xmlns:ns2="c46ea7b2-f545-4bd3-accf-864afd716917" targetNamespace="http://schemas.microsoft.com/office/2006/metadata/properties" ma:root="true" ma:fieldsID="ca4de545a8d8be0e85df9ec4ad5bd28f" ns2:_="">
    <xsd:import namespace="c46ea7b2-f545-4bd3-accf-864afd716917"/>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6ea7b2-f545-4bd3-accf-864afd7169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2B324B3-EB56-4BBC-A979-2D889F87BB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6ea7b2-f545-4bd3-accf-864afd7169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0EBBFB8-2E6D-47D8-982A-4B2C73A8A820}">
  <ds:schemaRefs>
    <ds:schemaRef ds:uri="http://schemas.openxmlformats.org/package/2006/metadata/core-properties"/>
    <ds:schemaRef ds:uri="http://schemas.microsoft.com/office/2006/documentManagement/types"/>
    <ds:schemaRef ds:uri="http://schemas.microsoft.com/office/2006/metadata/properties"/>
    <ds:schemaRef ds:uri="http://www.w3.org/XML/1998/namespace"/>
    <ds:schemaRef ds:uri="http://purl.org/dc/terms/"/>
    <ds:schemaRef ds:uri="http://purl.org/dc/elements/1.1/"/>
    <ds:schemaRef ds:uri="http://purl.org/dc/dcmitype/"/>
    <ds:schemaRef ds:uri="http://schemas.microsoft.com/office/infopath/2007/PartnerControls"/>
    <ds:schemaRef ds:uri="c46ea7b2-f545-4bd3-accf-864afd716917"/>
  </ds:schemaRefs>
</ds:datastoreItem>
</file>

<file path=customXml/itemProps3.xml><?xml version="1.0" encoding="utf-8"?>
<ds:datastoreItem xmlns:ds="http://schemas.openxmlformats.org/officeDocument/2006/customXml" ds:itemID="{84DC0644-4010-45FB-AE43-C7C3244F0930}">
  <ds:schemaRefs>
    <ds:schemaRef ds:uri="http://schemas.microsoft.com/sharepoint/v3/contenttype/forms"/>
  </ds:schemaRefs>
</ds:datastoreItem>
</file>

<file path=docMetadata/LabelInfo.xml><?xml version="1.0" encoding="utf-8"?>
<clbl:labelList xmlns:clbl="http://schemas.microsoft.com/office/2020/mipLabelMetadata">
  <clbl:label id="{f23ec5e0-6e96-4a52-bf04-db829769f65f}" enabled="0" method="" siteId="{f23ec5e0-6e96-4a52-bf04-db829769f65f}" removed="1"/>
</clbl:labelList>
</file>

<file path=docProps/app.xml><?xml version="1.0" encoding="utf-8"?>
<Properties xmlns="http://schemas.openxmlformats.org/officeDocument/2006/extended-properties" xmlns:vt="http://schemas.openxmlformats.org/officeDocument/2006/docPropsVTypes">
  <TotalTime>9393</TotalTime>
  <Words>1232</Words>
  <Application>Microsoft Office PowerPoint</Application>
  <PresentationFormat>Panorámica</PresentationFormat>
  <Paragraphs>77</Paragraphs>
  <Slides>8</Slides>
  <Notes>8</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8</vt:i4>
      </vt:variant>
    </vt:vector>
  </HeadingPairs>
  <TitlesOfParts>
    <vt:vector size="16" baseType="lpstr">
      <vt:lpstr>ＭＳ Ｐゴシック</vt:lpstr>
      <vt:lpstr>Arial</vt:lpstr>
      <vt:lpstr>Calibri</vt:lpstr>
      <vt:lpstr>Conduit ITC Light</vt:lpstr>
      <vt:lpstr>Times New Roman</vt:lpstr>
      <vt:lpstr>Wingdings</vt:lpstr>
      <vt:lpstr>Modelo de apresentação personalizado</vt:lpstr>
      <vt:lpstr>Blank Presentation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Carla Romão</dc:creator>
  <cp:lastModifiedBy>Rosa María Molano Mohedano</cp:lastModifiedBy>
  <cp:revision>149</cp:revision>
  <dcterms:created xsi:type="dcterms:W3CDTF">2020-05-26T16:11:15Z</dcterms:created>
  <dcterms:modified xsi:type="dcterms:W3CDTF">2023-09-15T09:26:30Z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0x010100EF1E2025FA696044849B3DEE416EE6D3</vt:lpwstr>
  </property>
</Properties>
</file>